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5" r:id="rId7"/>
    <p:sldId id="266" r:id="rId8"/>
    <p:sldId id="267" r:id="rId9"/>
    <p:sldId id="268" r:id="rId10"/>
    <p:sldId id="269" r:id="rId11"/>
    <p:sldId id="270" r:id="rId12"/>
    <p:sldId id="271" r:id="rId13"/>
    <p:sldId id="272" r:id="rId14"/>
    <p:sldId id="283" r:id="rId15"/>
    <p:sldId id="264" r:id="rId16"/>
    <p:sldId id="273" r:id="rId17"/>
    <p:sldId id="274" r:id="rId18"/>
    <p:sldId id="276" r:id="rId19"/>
    <p:sldId id="277" r:id="rId20"/>
    <p:sldId id="278" r:id="rId21"/>
    <p:sldId id="275" r:id="rId22"/>
    <p:sldId id="261" r:id="rId23"/>
    <p:sldId id="279" r:id="rId24"/>
    <p:sldId id="280" r:id="rId25"/>
    <p:sldId id="281" r:id="rId26"/>
    <p:sldId id="282" r:id="rId27"/>
    <p:sldId id="284" r:id="rId28"/>
    <p:sldId id="285" r:id="rId29"/>
    <p:sldId id="286" r:id="rId30"/>
    <p:sldId id="287" r:id="rId31"/>
    <p:sldId id="288" r:id="rId32"/>
    <p:sldId id="289" r:id="rId33"/>
    <p:sldId id="290" r:id="rId34"/>
    <p:sldId id="291" r:id="rId35"/>
    <p:sldId id="262" r:id="rId36"/>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vertBarState="maximized">
    <p:restoredLeft sz="34583" autoAdjust="0"/>
    <p:restoredTop sz="94680" autoAdjust="0"/>
  </p:normalViewPr>
  <p:slideViewPr>
    <p:cSldViewPr>
      <p:cViewPr>
        <p:scale>
          <a:sx n="125" d="100"/>
          <a:sy n="125" d="100"/>
        </p:scale>
        <p:origin x="402" y="7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jpeg>
</file>

<file path=ppt/media/image11.png>
</file>

<file path=ppt/media/image12.jpe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5800" y="2130425"/>
            <a:ext cx="7772400" cy="1470025"/>
          </a:xfrm>
        </p:spPr>
        <p:txBody>
          <a:bodyPr/>
          <a:lstStyle/>
          <a:p>
            <a:r>
              <a:rPr lang="ru-RU" smtClean="0"/>
              <a:t>Образец заголовка</a:t>
            </a:r>
            <a:endParaRPr lang="ru-RU"/>
          </a:p>
        </p:txBody>
      </p:sp>
      <p:sp>
        <p:nvSpPr>
          <p:cNvPr id="3" name="Подзаголовок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5B106E36-FD25-4E2D-B0AA-010F637433A0}" type="datetimeFigureOut">
              <a:rPr lang="ru-RU" smtClean="0"/>
              <a:pPr/>
              <a:t>19.12.2021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5B106E36-FD25-4E2D-B0AA-010F637433A0}" type="datetimeFigureOut">
              <a:rPr lang="ru-RU" smtClean="0"/>
              <a:pPr/>
              <a:t>19.12.2021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74638"/>
            <a:ext cx="2057400" cy="5851525"/>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457200" y="274638"/>
            <a:ext cx="6019800" cy="5851525"/>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5B106E36-FD25-4E2D-B0AA-010F637433A0}" type="datetimeFigureOut">
              <a:rPr lang="ru-RU" smtClean="0"/>
              <a:pPr/>
              <a:t>19.12.2021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5B106E36-FD25-4E2D-B0AA-010F637433A0}" type="datetimeFigureOut">
              <a:rPr lang="ru-RU" smtClean="0"/>
              <a:pPr/>
              <a:t>19.12.2021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smtClean="0"/>
              <a:t>Образец заголовка</a:t>
            </a:r>
            <a:endParaRPr lang="ru-RU"/>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5B106E36-FD25-4E2D-B0AA-010F637433A0}" type="datetimeFigureOut">
              <a:rPr lang="ru-RU" smtClean="0"/>
              <a:pPr/>
              <a:t>19.12.2021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Содержимое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5B106E36-FD25-4E2D-B0AA-010F637433A0}" type="datetimeFigureOut">
              <a:rPr lang="ru-RU" smtClean="0"/>
              <a:pPr/>
              <a:t>19.12.2021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defRPr/>
            </a:lvl1pPr>
          </a:lstStyle>
          <a:p>
            <a:r>
              <a:rPr lang="ru-RU" smtClean="0"/>
              <a:t>Образец заголовка</a:t>
            </a:r>
            <a:endParaRPr lang="ru-RU"/>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Содержимое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Содержимое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5B106E36-FD25-4E2D-B0AA-010F637433A0}" type="datetimeFigureOut">
              <a:rPr lang="ru-RU" smtClean="0"/>
              <a:pPr/>
              <a:t>19.12.2021</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5B106E36-FD25-4E2D-B0AA-010F637433A0}" type="datetimeFigureOut">
              <a:rPr lang="ru-RU" smtClean="0"/>
              <a:pPr/>
              <a:t>19.12.2021</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5B106E36-FD25-4E2D-B0AA-010F637433A0}" type="datetimeFigureOut">
              <a:rPr lang="ru-RU" smtClean="0"/>
              <a:pPr/>
              <a:t>19.12.2021</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smtClean="0"/>
              <a:t>Образец заголовка</a:t>
            </a:r>
            <a:endParaRPr lang="ru-RU"/>
          </a:p>
        </p:txBody>
      </p:sp>
      <p:sp>
        <p:nvSpPr>
          <p:cNvPr id="3" name="Содержимое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5B106E36-FD25-4E2D-B0AA-010F637433A0}" type="datetimeFigureOut">
              <a:rPr lang="ru-RU" smtClean="0"/>
              <a:pPr/>
              <a:t>19.12.2021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smtClean="0"/>
              <a:t>Образец заголовка</a:t>
            </a:r>
            <a:endParaRPr lang="ru-RU"/>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5B106E36-FD25-4E2D-B0AA-010F637433A0}" type="datetimeFigureOut">
              <a:rPr lang="ru-RU" smtClean="0"/>
              <a:pPr/>
              <a:t>19.12.2021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106E36-FD25-4E2D-B0AA-010F637433A0}" type="datetimeFigureOut">
              <a:rPr lang="ru-RU" smtClean="0"/>
              <a:pPr/>
              <a:t>19.12.2021</a:t>
            </a:fld>
            <a:endParaRPr lang="ru-RU"/>
          </a:p>
        </p:txBody>
      </p:sp>
      <p:sp>
        <p:nvSpPr>
          <p:cNvPr id="5" name="Нижний колонтитул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5C68B6-61C2-468F-89AB-4B9F7531AA68}" type="slidenum">
              <a:rPr lang="ru-RU" smtClean="0"/>
              <a:pPr/>
              <a:t>‹#›</a:t>
            </a:fld>
            <a:endParaRPr 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hyperlink" Target="chrome-extension://efaidnbmnnnibpcajpcglclefindmkaj/viewer.html?pdfurl=https://www.touristiker-nrw.de/wp-content/uploads/2014/04/Zielgruppenhandbuch-Tourismus-NRW.pdf&amp;clen=4932814&amp;chunk=true" TargetMode="External"/><Relationship Id="rId7" Type="http://schemas.openxmlformats.org/officeDocument/2006/relationships/image" Target="../media/image34.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hyperlink" Target="chrome-extension://efaidnbmnnnibpcajpcglclefindmkaj/viewer.html?pdfurl=https://www.touristiker-nrw.de/wp-content/uploads/2014/04/Zielgruppenhandbuch-Tourismus-NRW.pdf&amp;clen=4932814&amp;chunk=true"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hyperlink" Target="chrome-extension://efaidnbmnnnibpcajpcglclefindmkaj/viewer.html?pdfurl=https://www.touristiker-nrw.de/wp-content/uploads/2014/04/Zielgruppenhandbuch-Tourismus-NRW.pdf&amp;clen=4932814&amp;chunk=true"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3.png"/><Relationship Id="rId7" Type="http://schemas.openxmlformats.org/officeDocument/2006/relationships/hyperlink" Target="https://github.com/"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2050.earth/" TargetMode="External"/><Relationship Id="rId5" Type="http://schemas.openxmlformats.org/officeDocument/2006/relationships/hyperlink" Target="https://www.awwwards.com/sites/moment-zero" TargetMode="External"/><Relationship Id="rId10" Type="http://schemas.openxmlformats.org/officeDocument/2006/relationships/hyperlink" Target="https://www.lefigaro.fr/fig-data/covid-19/" TargetMode="External"/><Relationship Id="rId4" Type="http://schemas.openxmlformats.org/officeDocument/2006/relationships/image" Target="../media/image4.png"/><Relationship Id="rId9"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hyperlink" Target="chrome-extension://efaidnbmnnnibpcajpcglclefindmkaj/viewer.html?pdfurl=https://www.touristiker-nrw.de/wp-content/uploads/2014/04/Zielgruppenhandbuch-Tourismus-NRW.pdf&amp;clen=4932814&amp;chunk=true"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2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2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2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1.png"/><Relationship Id="rId1" Type="http://schemas.openxmlformats.org/officeDocument/2006/relationships/slideLayout" Target="../slideLayouts/slideLayout2.xml"/><Relationship Id="rId4" Type="http://schemas.openxmlformats.org/officeDocument/2006/relationships/hyperlink" Target="https://weltportale-7b2cd.web.app/"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hyperlink" Target="https://www.google.com/search?q=IT-Consulting_IT-Projektge_DELTA_proveris_AG_&amp;hl=en-DE&amp;tbm=isch&amp;sxsrf=AOaemvKAVBFj4AuJsIkVE7ncRwdJ2Bur-Q:1636894835024&amp;source=lnms&amp;sa=X&amp;ved=2ahUKEwiJ4LO59Jf0AhVxRvEDHbhZAsUQ_AUoAnoECAEQBA&amp;biw=1538&amp;bih=842&amp;dpr=1"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1.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jpeg"/><Relationship Id="rId4" Type="http://schemas.openxmlformats.org/officeDocument/2006/relationships/image" Target="../media/image10.jpeg"/><Relationship Id="rId9" Type="http://schemas.openxmlformats.org/officeDocument/2006/relationships/image" Target="../media/image15.png"/><Relationship Id="rId14" Type="http://schemas.openxmlformats.org/officeDocument/2006/relationships/hyperlink" Target="https://threejs.org/"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hyperlink" Target="https://gdacs.org/feed_reference.aspx" TargetMode="External"/><Relationship Id="rId7" Type="http://schemas.openxmlformats.org/officeDocument/2006/relationships/hyperlink" Target="https://apidoc.rwlabs.org/parameters" TargetMode="External"/><Relationship Id="rId2" Type="http://schemas.openxmlformats.org/officeDocument/2006/relationships/hyperlink" Target="https://reqbin.com/fpfswwwj" TargetMode="External"/><Relationship Id="rId1" Type="http://schemas.openxmlformats.org/officeDocument/2006/relationships/slideLayout" Target="../slideLayouts/slideLayout2.xml"/><Relationship Id="rId6" Type="http://schemas.openxmlformats.org/officeDocument/2006/relationships/hyperlink" Target="https://reliefweb.github.io/search-converter/?appname=rwint-user-0&amp;search-url=https://reliefweb.int/disasters" TargetMode="External"/><Relationship Id="rId5" Type="http://schemas.openxmlformats.org/officeDocument/2006/relationships/hyperlink" Target="https://reliefweb.int/disasters" TargetMode="External"/><Relationship Id="rId10" Type="http://schemas.openxmlformats.org/officeDocument/2006/relationships/hyperlink" Target="https://stock.adobe.com/de/search?k=smileys" TargetMode="External"/><Relationship Id="rId4" Type="http://schemas.openxmlformats.org/officeDocument/2006/relationships/hyperlink" Target="https://rapidapi.com/rankiteo-rankiteo-default/api/rankiteo-climate-risk-assessment/" TargetMode="External"/><Relationship Id="rId9" Type="http://schemas.openxmlformats.org/officeDocument/2006/relationships/image" Target="../media/image20.jpeg"/></Relationships>
</file>

<file path=ppt/slides/_rels/slide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de-DE" dirty="0" smtClean="0"/>
              <a:t>3D-Programmierung</a:t>
            </a:r>
            <a:endParaRPr lang="de-DE" dirty="0"/>
          </a:p>
        </p:txBody>
      </p:sp>
      <p:sp>
        <p:nvSpPr>
          <p:cNvPr id="3" name="Подзаголовок 2"/>
          <p:cNvSpPr>
            <a:spLocks noGrp="1"/>
          </p:cNvSpPr>
          <p:nvPr>
            <p:ph type="subTitle" idx="1"/>
          </p:nvPr>
        </p:nvSpPr>
        <p:spPr/>
        <p:txBody>
          <a:bodyPr/>
          <a:lstStyle/>
          <a:p>
            <a:r>
              <a:rPr lang="de-DE" dirty="0" smtClean="0"/>
              <a:t>Veranstaltungsbeleg WS 2021/22</a:t>
            </a:r>
            <a:endParaRPr lang="de-DE" dirty="0"/>
          </a:p>
        </p:txBody>
      </p:sp>
      <p:pic>
        <p:nvPicPr>
          <p:cNvPr id="4"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5"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6"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7"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8"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9"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1"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2"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a:t>
            </a:fld>
            <a:endParaRPr lang="de-DE" sz="800" dirty="0"/>
          </a:p>
        </p:txBody>
      </p:sp>
      <p:cxnSp>
        <p:nvCxnSpPr>
          <p:cNvPr id="13"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10</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Anmeldung Seite</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4098" name="Picture 2" descr="C:\Users\serhi\Desktop\QzA4FsFBYus.jpg"/>
          <p:cNvPicPr>
            <a:picLocks noChangeAspect="1" noChangeArrowheads="1"/>
          </p:cNvPicPr>
          <p:nvPr/>
        </p:nvPicPr>
        <p:blipFill>
          <a:blip r:embed="rId3"/>
          <a:srcRect/>
          <a:stretch>
            <a:fillRect/>
          </a:stretch>
        </p:blipFill>
        <p:spPr bwMode="auto">
          <a:xfrm rot="16200000">
            <a:off x="2071174" y="428107"/>
            <a:ext cx="4644462" cy="6643734"/>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11</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Popup Fenster</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122" name="Picture 2" descr="C:\Users\serhi\Desktop\oYQ6yqxhIas.jpg"/>
          <p:cNvPicPr>
            <a:picLocks noChangeAspect="1" noChangeArrowheads="1"/>
          </p:cNvPicPr>
          <p:nvPr/>
        </p:nvPicPr>
        <p:blipFill>
          <a:blip r:embed="rId3"/>
          <a:srcRect/>
          <a:stretch>
            <a:fillRect/>
          </a:stretch>
        </p:blipFill>
        <p:spPr bwMode="auto">
          <a:xfrm>
            <a:off x="1071538" y="1421592"/>
            <a:ext cx="6643734" cy="4650614"/>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12</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Über Seite</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6146" name="Picture 2" descr="C:\Users\serhi\Desktop\v0di9n1GqJo.jpg"/>
          <p:cNvPicPr>
            <a:picLocks noChangeAspect="1" noChangeArrowheads="1"/>
          </p:cNvPicPr>
          <p:nvPr/>
        </p:nvPicPr>
        <p:blipFill>
          <a:blip r:embed="rId3"/>
          <a:srcRect/>
          <a:stretch>
            <a:fillRect/>
          </a:stretch>
        </p:blipFill>
        <p:spPr bwMode="auto">
          <a:xfrm rot="16200000">
            <a:off x="2068099" y="425032"/>
            <a:ext cx="4650613" cy="6643733"/>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13</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Aufklappbare Filter</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7170" name="Picture 2" descr="C:\Users\serhi\Desktop\QUTbif0r9y0.jpg"/>
          <p:cNvPicPr>
            <a:picLocks noChangeAspect="1" noChangeArrowheads="1"/>
          </p:cNvPicPr>
          <p:nvPr/>
        </p:nvPicPr>
        <p:blipFill>
          <a:blip r:embed="rId3"/>
          <a:srcRect/>
          <a:stretch>
            <a:fillRect/>
          </a:stretch>
        </p:blipFill>
        <p:spPr bwMode="auto">
          <a:xfrm rot="16200000">
            <a:off x="2074249" y="431183"/>
            <a:ext cx="4638311" cy="6643734"/>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14</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Aufgabenbereiche</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1027" name="Picture 3" descr="C:\Users\serhi\OneDrive\Desktop\Master\1 Semester\4.°(Online)3D-Programmierung\Beleg (Uhlemann, Bommel)\Arbeitsbereiche.png"/>
          <p:cNvPicPr>
            <a:picLocks noChangeAspect="1" noChangeArrowheads="1"/>
          </p:cNvPicPr>
          <p:nvPr/>
        </p:nvPicPr>
        <p:blipFill>
          <a:blip r:embed="rId3"/>
          <a:srcRect/>
          <a:stretch>
            <a:fillRect/>
          </a:stretch>
        </p:blipFill>
        <p:spPr bwMode="auto">
          <a:xfrm>
            <a:off x="-285784" y="1643085"/>
            <a:ext cx="9525001" cy="5000625"/>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erhi\Desktop\Master\1 Semester\4.°(Online)3D-Programmierung\Beleg (Uhlemann, Bommel)\zeitplannung.png"/>
          <p:cNvPicPr>
            <a:picLocks noChangeAspect="1" noChangeArrowheads="1"/>
          </p:cNvPicPr>
          <p:nvPr/>
        </p:nvPicPr>
        <p:blipFill>
          <a:blip r:embed="rId2"/>
          <a:srcRect/>
          <a:stretch>
            <a:fillRect/>
          </a:stretch>
        </p:blipFill>
        <p:spPr bwMode="auto">
          <a:xfrm>
            <a:off x="571472" y="1357298"/>
            <a:ext cx="8254972" cy="4643422"/>
          </a:xfrm>
          <a:prstGeom prst="rect">
            <a:avLst/>
          </a:prstGeom>
          <a:noFill/>
        </p:spPr>
      </p:pic>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Zeitplanung</a:t>
            </a:r>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3"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15</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3" name="Прямоугольник 22"/>
          <p:cNvSpPr/>
          <p:nvPr/>
        </p:nvSpPr>
        <p:spPr>
          <a:xfrm>
            <a:off x="4286248" y="5500702"/>
            <a:ext cx="848117" cy="307777"/>
          </a:xfrm>
          <a:prstGeom prst="rect">
            <a:avLst/>
          </a:prstGeom>
        </p:spPr>
        <p:txBody>
          <a:bodyPr wrap="none">
            <a:spAutoFit/>
          </a:bodyPr>
          <a:lstStyle/>
          <a:p>
            <a:r>
              <a:rPr lang="de-DE" sz="1400" dirty="0" smtClean="0"/>
              <a:t>Zeitleiste</a:t>
            </a:r>
            <a:endParaRPr lang="de-DE" sz="1400"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serhi\Desktop\jira_workflow.PNG"/>
          <p:cNvPicPr>
            <a:picLocks noChangeAspect="1" noChangeArrowheads="1"/>
          </p:cNvPicPr>
          <p:nvPr/>
        </p:nvPicPr>
        <p:blipFill>
          <a:blip r:embed="rId2"/>
          <a:srcRect/>
          <a:stretch>
            <a:fillRect/>
          </a:stretch>
        </p:blipFill>
        <p:spPr bwMode="auto">
          <a:xfrm>
            <a:off x="928662" y="1658947"/>
            <a:ext cx="7233922" cy="3770317"/>
          </a:xfrm>
          <a:prstGeom prst="rect">
            <a:avLst/>
          </a:prstGeom>
          <a:noFill/>
        </p:spPr>
      </p:pic>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Arbeitsablauf</a:t>
            </a:r>
          </a:p>
          <a:p>
            <a:pPr lvl="1"/>
            <a:r>
              <a:rPr lang="de-DE" dirty="0" smtClean="0"/>
              <a:t>Agile Softwareentwicklung (SCRUM)</a:t>
            </a:r>
          </a:p>
          <a:p>
            <a:pPr lvl="1"/>
            <a:r>
              <a:rPr lang="de-DE" dirty="0" smtClean="0"/>
              <a:t>2-wöchigen Sprints</a:t>
            </a:r>
          </a:p>
          <a:p>
            <a:pPr lvl="1"/>
            <a:r>
              <a:rPr lang="de-DE" dirty="0" smtClean="0"/>
              <a:t>Meeting 1 mal pro Woche</a:t>
            </a:r>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3"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16</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3" name="Прямоугольник 22"/>
          <p:cNvSpPr/>
          <p:nvPr/>
        </p:nvSpPr>
        <p:spPr>
          <a:xfrm>
            <a:off x="3991378" y="4643446"/>
            <a:ext cx="1580754" cy="307777"/>
          </a:xfrm>
          <a:prstGeom prst="rect">
            <a:avLst/>
          </a:prstGeom>
        </p:spPr>
        <p:txBody>
          <a:bodyPr wrap="none">
            <a:spAutoFit/>
          </a:bodyPr>
          <a:lstStyle/>
          <a:p>
            <a:r>
              <a:rPr lang="de-DE" sz="1400" dirty="0" smtClean="0"/>
              <a:t>Workflow </a:t>
            </a:r>
            <a:r>
              <a:rPr lang="de-DE" sz="1400" dirty="0" err="1" smtClean="0"/>
              <a:t>manager</a:t>
            </a:r>
            <a:endParaRPr lang="de-DE" sz="1400"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5" name="Picture 7" descr="C:\Users\serhi\Desktop\personas5-6.png"/>
          <p:cNvPicPr>
            <a:picLocks noChangeAspect="1" noChangeArrowheads="1"/>
          </p:cNvPicPr>
          <p:nvPr/>
        </p:nvPicPr>
        <p:blipFill>
          <a:blip r:embed="rId2"/>
          <a:srcRect/>
          <a:stretch>
            <a:fillRect/>
          </a:stretch>
        </p:blipFill>
        <p:spPr bwMode="auto">
          <a:xfrm>
            <a:off x="3571868" y="3361867"/>
            <a:ext cx="2786082" cy="2496025"/>
          </a:xfrm>
          <a:prstGeom prst="rect">
            <a:avLst/>
          </a:prstGeom>
          <a:noFill/>
        </p:spPr>
      </p:pic>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err="1" smtClean="0"/>
              <a:t>Personas</a:t>
            </a:r>
            <a:r>
              <a:rPr lang="de-DE" dirty="0" smtClean="0"/>
              <a:t> (</a:t>
            </a:r>
            <a:r>
              <a:rPr lang="de-DE" dirty="0" smtClean="0">
                <a:hlinkClick r:id="rId3"/>
              </a:rPr>
              <a:t>Zielgruppen</a:t>
            </a:r>
            <a:r>
              <a:rPr lang="de-DE" dirty="0" smtClean="0"/>
              <a:t>)</a:t>
            </a:r>
          </a:p>
          <a:p>
            <a:pPr lvl="1"/>
            <a:r>
              <a:rPr lang="de-DE" dirty="0" smtClean="0"/>
              <a:t>Typdifferenzierung</a:t>
            </a:r>
          </a:p>
        </p:txBody>
      </p:sp>
      <p:pic>
        <p:nvPicPr>
          <p:cNvPr id="5" name="Bild 14" descr="HTW_GESAMTLOGO.png"/>
          <p:cNvPicPr>
            <a:picLocks noChangeAspect="1"/>
          </p:cNvPicPr>
          <p:nvPr/>
        </p:nvPicPr>
        <p:blipFill>
          <a:blip r:embed="rId4"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17</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2051" name="Picture 3" descr="C:\Users\serhi\Desktop\personas1.png"/>
          <p:cNvPicPr>
            <a:picLocks noChangeAspect="1" noChangeArrowheads="1"/>
          </p:cNvPicPr>
          <p:nvPr/>
        </p:nvPicPr>
        <p:blipFill>
          <a:blip r:embed="rId5"/>
          <a:srcRect/>
          <a:stretch>
            <a:fillRect/>
          </a:stretch>
        </p:blipFill>
        <p:spPr bwMode="auto">
          <a:xfrm>
            <a:off x="6786578" y="1714488"/>
            <a:ext cx="1857388" cy="3510784"/>
          </a:xfrm>
          <a:prstGeom prst="rect">
            <a:avLst/>
          </a:prstGeom>
          <a:noFill/>
        </p:spPr>
      </p:pic>
      <p:pic>
        <p:nvPicPr>
          <p:cNvPr id="2052" name="Picture 4" descr="C:\Users\serhi\Desktop\personas2.png"/>
          <p:cNvPicPr>
            <a:picLocks noChangeAspect="1" noChangeArrowheads="1"/>
          </p:cNvPicPr>
          <p:nvPr/>
        </p:nvPicPr>
        <p:blipFill>
          <a:blip r:embed="rId6"/>
          <a:srcRect/>
          <a:stretch>
            <a:fillRect/>
          </a:stretch>
        </p:blipFill>
        <p:spPr bwMode="auto">
          <a:xfrm>
            <a:off x="930880" y="1643050"/>
            <a:ext cx="2283798" cy="3590395"/>
          </a:xfrm>
          <a:prstGeom prst="rect">
            <a:avLst/>
          </a:prstGeom>
          <a:noFill/>
        </p:spPr>
      </p:pic>
      <p:pic>
        <p:nvPicPr>
          <p:cNvPr id="2053" name="Picture 5" descr="C:\Users\serhi\Desktop\personas3.png"/>
          <p:cNvPicPr>
            <a:picLocks noChangeAspect="1" noChangeArrowheads="1"/>
          </p:cNvPicPr>
          <p:nvPr/>
        </p:nvPicPr>
        <p:blipFill>
          <a:blip r:embed="rId7"/>
          <a:srcRect/>
          <a:stretch>
            <a:fillRect/>
          </a:stretch>
        </p:blipFill>
        <p:spPr bwMode="auto">
          <a:xfrm>
            <a:off x="3571868" y="1000108"/>
            <a:ext cx="1338098" cy="2500330"/>
          </a:xfrm>
          <a:prstGeom prst="rect">
            <a:avLst/>
          </a:prstGeom>
          <a:noFill/>
        </p:spPr>
      </p:pic>
      <p:pic>
        <p:nvPicPr>
          <p:cNvPr id="2054" name="Picture 6" descr="C:\Users\serhi\Desktop\personas4.png"/>
          <p:cNvPicPr>
            <a:picLocks noChangeAspect="1" noChangeArrowheads="1"/>
          </p:cNvPicPr>
          <p:nvPr/>
        </p:nvPicPr>
        <p:blipFill>
          <a:blip r:embed="rId8"/>
          <a:srcRect/>
          <a:stretch>
            <a:fillRect/>
          </a:stretch>
        </p:blipFill>
        <p:spPr bwMode="auto">
          <a:xfrm>
            <a:off x="4929190" y="1000108"/>
            <a:ext cx="1414560" cy="2500330"/>
          </a:xfrm>
          <a:prstGeom prst="rect">
            <a:avLst/>
          </a:prstGeom>
          <a:noFill/>
        </p:spPr>
      </p:pic>
      <p:sp>
        <p:nvSpPr>
          <p:cNvPr id="26" name="Прямоугольник 25"/>
          <p:cNvSpPr/>
          <p:nvPr/>
        </p:nvSpPr>
        <p:spPr>
          <a:xfrm>
            <a:off x="7215206" y="5214950"/>
            <a:ext cx="1143008" cy="307777"/>
          </a:xfrm>
          <a:prstGeom prst="rect">
            <a:avLst/>
          </a:prstGeom>
        </p:spPr>
        <p:txBody>
          <a:bodyPr wrap="square">
            <a:spAutoFit/>
          </a:bodyPr>
          <a:lstStyle/>
          <a:p>
            <a:pPr algn="ctr"/>
            <a:r>
              <a:rPr lang="de-DE" sz="1400" dirty="0" smtClean="0"/>
              <a:t>Negativ</a:t>
            </a:r>
            <a:endParaRPr lang="de-DE" sz="1400" dirty="0"/>
          </a:p>
        </p:txBody>
      </p:sp>
      <p:sp>
        <p:nvSpPr>
          <p:cNvPr id="27" name="Прямоугольник 26"/>
          <p:cNvSpPr/>
          <p:nvPr/>
        </p:nvSpPr>
        <p:spPr>
          <a:xfrm>
            <a:off x="4000496" y="5857892"/>
            <a:ext cx="1928826" cy="307777"/>
          </a:xfrm>
          <a:prstGeom prst="rect">
            <a:avLst/>
          </a:prstGeom>
        </p:spPr>
        <p:txBody>
          <a:bodyPr wrap="square">
            <a:spAutoFit/>
          </a:bodyPr>
          <a:lstStyle/>
          <a:p>
            <a:pPr algn="ctr"/>
            <a:r>
              <a:rPr lang="de-DE" sz="1400" dirty="0" smtClean="0"/>
              <a:t>Sekundär/Nebenrolle</a:t>
            </a:r>
            <a:endParaRPr lang="de-DE" sz="1400" dirty="0"/>
          </a:p>
        </p:txBody>
      </p:sp>
      <p:sp>
        <p:nvSpPr>
          <p:cNvPr id="28" name="Прямоугольник 27"/>
          <p:cNvSpPr/>
          <p:nvPr/>
        </p:nvSpPr>
        <p:spPr>
          <a:xfrm>
            <a:off x="1500166" y="5214950"/>
            <a:ext cx="1143008" cy="307777"/>
          </a:xfrm>
          <a:prstGeom prst="rect">
            <a:avLst/>
          </a:prstGeom>
        </p:spPr>
        <p:txBody>
          <a:bodyPr wrap="square">
            <a:spAutoFit/>
          </a:bodyPr>
          <a:lstStyle/>
          <a:p>
            <a:r>
              <a:rPr lang="de-DE" sz="1400" dirty="0" smtClean="0"/>
              <a:t>       Primär</a:t>
            </a:r>
            <a:endParaRPr lang="de-DE" sz="1400"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Persona Ableiten (1)</a:t>
            </a:r>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18</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8" name="Прямоугольник 27"/>
          <p:cNvSpPr/>
          <p:nvPr/>
        </p:nvSpPr>
        <p:spPr>
          <a:xfrm>
            <a:off x="2786050" y="5786454"/>
            <a:ext cx="1143008" cy="307777"/>
          </a:xfrm>
          <a:prstGeom prst="rect">
            <a:avLst/>
          </a:prstGeom>
        </p:spPr>
        <p:txBody>
          <a:bodyPr wrap="square">
            <a:spAutoFit/>
          </a:bodyPr>
          <a:lstStyle/>
          <a:p>
            <a:pPr algn="ctr"/>
            <a:r>
              <a:rPr lang="de-DE" sz="1400" dirty="0" smtClean="0">
                <a:hlinkClick r:id="rId3"/>
              </a:rPr>
              <a:t>Primär</a:t>
            </a:r>
            <a:endParaRPr lang="de-DE" sz="1400" dirty="0"/>
          </a:p>
        </p:txBody>
      </p:sp>
      <p:pic>
        <p:nvPicPr>
          <p:cNvPr id="1027" name="Picture 3" descr="C:\Users\serhi\Desktop\1a.png"/>
          <p:cNvPicPr>
            <a:picLocks noChangeAspect="1" noChangeArrowheads="1"/>
          </p:cNvPicPr>
          <p:nvPr/>
        </p:nvPicPr>
        <p:blipFill>
          <a:blip r:embed="rId4"/>
          <a:srcRect/>
          <a:stretch>
            <a:fillRect/>
          </a:stretch>
        </p:blipFill>
        <p:spPr bwMode="auto">
          <a:xfrm>
            <a:off x="389877" y="1357299"/>
            <a:ext cx="6039511" cy="4459234"/>
          </a:xfrm>
          <a:prstGeom prst="rect">
            <a:avLst/>
          </a:prstGeom>
          <a:noFill/>
        </p:spPr>
      </p:pic>
      <p:pic>
        <p:nvPicPr>
          <p:cNvPr id="1028" name="Picture 4" descr="C:\Users\serhi\Desktop\1.PNG"/>
          <p:cNvPicPr>
            <a:picLocks noChangeAspect="1" noChangeArrowheads="1"/>
          </p:cNvPicPr>
          <p:nvPr/>
        </p:nvPicPr>
        <p:blipFill>
          <a:blip r:embed="rId5"/>
          <a:srcRect/>
          <a:stretch>
            <a:fillRect/>
          </a:stretch>
        </p:blipFill>
        <p:spPr bwMode="auto">
          <a:xfrm>
            <a:off x="6000760" y="1500174"/>
            <a:ext cx="2947268" cy="2298705"/>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Persona Ableiten (2)</a:t>
            </a:r>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19</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8" name="Прямоугольник 27"/>
          <p:cNvSpPr/>
          <p:nvPr/>
        </p:nvSpPr>
        <p:spPr>
          <a:xfrm>
            <a:off x="2643174" y="5857892"/>
            <a:ext cx="1143008" cy="307777"/>
          </a:xfrm>
          <a:prstGeom prst="rect">
            <a:avLst/>
          </a:prstGeom>
        </p:spPr>
        <p:txBody>
          <a:bodyPr wrap="square">
            <a:spAutoFit/>
          </a:bodyPr>
          <a:lstStyle/>
          <a:p>
            <a:pPr algn="ctr"/>
            <a:r>
              <a:rPr lang="de-DE" sz="1400" dirty="0" smtClean="0">
                <a:hlinkClick r:id="rId3"/>
              </a:rPr>
              <a:t>Sekundär</a:t>
            </a:r>
            <a:endParaRPr lang="de-DE" sz="1400" dirty="0"/>
          </a:p>
        </p:txBody>
      </p:sp>
      <p:pic>
        <p:nvPicPr>
          <p:cNvPr id="2050" name="Picture 2" descr="C:\Users\serhi\Desktop\3.PNG"/>
          <p:cNvPicPr>
            <a:picLocks noChangeAspect="1" noChangeArrowheads="1"/>
          </p:cNvPicPr>
          <p:nvPr/>
        </p:nvPicPr>
        <p:blipFill>
          <a:blip r:embed="rId4"/>
          <a:srcRect/>
          <a:stretch>
            <a:fillRect/>
          </a:stretch>
        </p:blipFill>
        <p:spPr bwMode="auto">
          <a:xfrm>
            <a:off x="357158" y="1357299"/>
            <a:ext cx="6000792" cy="4518846"/>
          </a:xfrm>
          <a:prstGeom prst="rect">
            <a:avLst/>
          </a:prstGeom>
          <a:noFill/>
        </p:spPr>
      </p:pic>
      <p:pic>
        <p:nvPicPr>
          <p:cNvPr id="2051" name="Picture 3" descr="C:\Users\serhi\Desktop\3a.png"/>
          <p:cNvPicPr>
            <a:picLocks noChangeAspect="1" noChangeArrowheads="1"/>
          </p:cNvPicPr>
          <p:nvPr/>
        </p:nvPicPr>
        <p:blipFill>
          <a:blip r:embed="rId5"/>
          <a:srcRect/>
          <a:stretch>
            <a:fillRect/>
          </a:stretch>
        </p:blipFill>
        <p:spPr bwMode="auto">
          <a:xfrm>
            <a:off x="6000760" y="1500174"/>
            <a:ext cx="2805686" cy="2906722"/>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57222" y="0"/>
            <a:ext cx="3143272" cy="785794"/>
          </a:xfrm>
        </p:spPr>
        <p:txBody>
          <a:bodyPr>
            <a:normAutofit/>
          </a:bodyPr>
          <a:lstStyle/>
          <a:p>
            <a:r>
              <a:rPr lang="de-DE" sz="2800" dirty="0" smtClean="0"/>
              <a:t>Motivation</a:t>
            </a:r>
            <a:endParaRPr lang="de-DE" sz="2800" dirty="0"/>
          </a:p>
        </p:txBody>
      </p:sp>
      <p:pic>
        <p:nvPicPr>
          <p:cNvPr id="1026" name="Picture 2" descr="C:\Users\serhi\Desktop\Master\1 Semester\4.°(Online)3D-Programmierung\B\Vorbereitung\img\3.PNG"/>
          <p:cNvPicPr>
            <a:picLocks noChangeAspect="1" noChangeArrowheads="1"/>
          </p:cNvPicPr>
          <p:nvPr/>
        </p:nvPicPr>
        <p:blipFill>
          <a:blip r:embed="rId2" cstate="print"/>
          <a:srcRect/>
          <a:stretch>
            <a:fillRect/>
          </a:stretch>
        </p:blipFill>
        <p:spPr bwMode="auto">
          <a:xfrm>
            <a:off x="500034" y="1376064"/>
            <a:ext cx="3929090" cy="1910060"/>
          </a:xfrm>
          <a:prstGeom prst="rect">
            <a:avLst/>
          </a:prstGeom>
          <a:noFill/>
        </p:spPr>
      </p:pic>
      <p:pic>
        <p:nvPicPr>
          <p:cNvPr id="1027" name="Picture 3" descr="C:\Users\serhi\Desktop\Master\1 Semester\4.°(Online)3D-Programmierung\B\Vorbereitung\img\Kaspersky.PNG"/>
          <p:cNvPicPr>
            <a:picLocks noChangeAspect="1" noChangeArrowheads="1"/>
          </p:cNvPicPr>
          <p:nvPr/>
        </p:nvPicPr>
        <p:blipFill>
          <a:blip r:embed="rId3" cstate="print"/>
          <a:srcRect/>
          <a:stretch>
            <a:fillRect/>
          </a:stretch>
        </p:blipFill>
        <p:spPr bwMode="auto">
          <a:xfrm>
            <a:off x="4739280" y="1357298"/>
            <a:ext cx="3976124" cy="1928826"/>
          </a:xfrm>
          <a:prstGeom prst="rect">
            <a:avLst/>
          </a:prstGeom>
          <a:noFill/>
        </p:spPr>
      </p:pic>
      <p:pic>
        <p:nvPicPr>
          <p:cNvPr id="1028" name="Picture 4" descr="C:\Users\serhi\Desktop\Master\1 Semester\4.°(Online)3D-Programmierung\B\Vorbereitung\img\git.PNG"/>
          <p:cNvPicPr>
            <a:picLocks noChangeAspect="1" noChangeArrowheads="1"/>
          </p:cNvPicPr>
          <p:nvPr/>
        </p:nvPicPr>
        <p:blipFill>
          <a:blip r:embed="rId4" cstate="print"/>
          <a:srcRect/>
          <a:stretch>
            <a:fillRect/>
          </a:stretch>
        </p:blipFill>
        <p:spPr bwMode="auto">
          <a:xfrm>
            <a:off x="500034" y="3714752"/>
            <a:ext cx="3929090" cy="1956150"/>
          </a:xfrm>
          <a:prstGeom prst="rect">
            <a:avLst/>
          </a:prstGeom>
          <a:noFill/>
        </p:spPr>
      </p:pic>
      <p:sp>
        <p:nvSpPr>
          <p:cNvPr id="7" name="TextBox 6"/>
          <p:cNvSpPr txBox="1"/>
          <p:nvPr/>
        </p:nvSpPr>
        <p:spPr>
          <a:xfrm>
            <a:off x="500034" y="3286124"/>
            <a:ext cx="3929090" cy="307777"/>
          </a:xfrm>
          <a:prstGeom prst="rect">
            <a:avLst/>
          </a:prstGeom>
          <a:noFill/>
        </p:spPr>
        <p:txBody>
          <a:bodyPr wrap="square" rtlCol="0">
            <a:spAutoFit/>
          </a:bodyPr>
          <a:lstStyle/>
          <a:p>
            <a:pPr algn="ctr"/>
            <a:r>
              <a:rPr lang="de-DE" sz="1400" dirty="0" smtClean="0">
                <a:hlinkClick r:id="rId5"/>
              </a:rPr>
              <a:t>https://www.awwwards.com/sites/moment-zero</a:t>
            </a:r>
            <a:endParaRPr lang="de-DE" sz="1400" dirty="0"/>
          </a:p>
        </p:txBody>
      </p:sp>
      <p:sp>
        <p:nvSpPr>
          <p:cNvPr id="8" name="TextBox 7"/>
          <p:cNvSpPr txBox="1"/>
          <p:nvPr/>
        </p:nvSpPr>
        <p:spPr>
          <a:xfrm>
            <a:off x="4786314" y="3286124"/>
            <a:ext cx="3929090" cy="307777"/>
          </a:xfrm>
          <a:prstGeom prst="rect">
            <a:avLst/>
          </a:prstGeom>
          <a:noFill/>
        </p:spPr>
        <p:txBody>
          <a:bodyPr wrap="square" rtlCol="0">
            <a:spAutoFit/>
          </a:bodyPr>
          <a:lstStyle/>
          <a:p>
            <a:pPr algn="ctr"/>
            <a:r>
              <a:rPr lang="de-DE" sz="1400" dirty="0" smtClean="0">
                <a:hlinkClick r:id="rId6"/>
              </a:rPr>
              <a:t>https://2050.earth/</a:t>
            </a:r>
            <a:endParaRPr lang="de-DE" sz="1400" dirty="0"/>
          </a:p>
        </p:txBody>
      </p:sp>
      <p:sp>
        <p:nvSpPr>
          <p:cNvPr id="9" name="Прямоугольник 8"/>
          <p:cNvSpPr/>
          <p:nvPr/>
        </p:nvSpPr>
        <p:spPr>
          <a:xfrm>
            <a:off x="1574549" y="5621553"/>
            <a:ext cx="1640129" cy="307777"/>
          </a:xfrm>
          <a:prstGeom prst="rect">
            <a:avLst/>
          </a:prstGeom>
        </p:spPr>
        <p:txBody>
          <a:bodyPr wrap="none">
            <a:spAutoFit/>
          </a:bodyPr>
          <a:lstStyle/>
          <a:p>
            <a:r>
              <a:rPr lang="de-DE" sz="1400" dirty="0" smtClean="0">
                <a:hlinkClick r:id="rId7"/>
              </a:rPr>
              <a:t>https://github.com/</a:t>
            </a:r>
            <a:endParaRPr lang="de-DE" sz="1400" dirty="0"/>
          </a:p>
        </p:txBody>
      </p:sp>
      <p:pic>
        <p:nvPicPr>
          <p:cNvPr id="10" name="Bild 14" descr="HTW_GESAMTLOGO.png"/>
          <p:cNvPicPr>
            <a:picLocks noChangeAspect="1"/>
          </p:cNvPicPr>
          <p:nvPr/>
        </p:nvPicPr>
        <p:blipFill>
          <a:blip r:embed="rId8" cstate="print"/>
          <a:stretch>
            <a:fillRect/>
          </a:stretch>
        </p:blipFill>
        <p:spPr>
          <a:xfrm>
            <a:off x="6480000" y="289357"/>
            <a:ext cx="2340000" cy="403339"/>
          </a:xfrm>
          <a:prstGeom prst="rect">
            <a:avLst/>
          </a:prstGeom>
        </p:spPr>
      </p:pic>
      <p:cxnSp>
        <p:nvCxnSpPr>
          <p:cNvPr id="11"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13"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14"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5"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6"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7"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8"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a:t>
            </a:fld>
            <a:endParaRPr lang="de-DE" sz="800" dirty="0"/>
          </a:p>
        </p:txBody>
      </p:sp>
      <p:cxnSp>
        <p:nvCxnSpPr>
          <p:cNvPr id="19"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pic>
        <p:nvPicPr>
          <p:cNvPr id="3" name="Picture 2" descr="C:\Users\serhi\Desktop\4.PNG"/>
          <p:cNvPicPr>
            <a:picLocks noChangeAspect="1" noChangeArrowheads="1"/>
          </p:cNvPicPr>
          <p:nvPr/>
        </p:nvPicPr>
        <p:blipFill>
          <a:blip r:embed="rId9" cstate="print"/>
          <a:srcRect/>
          <a:stretch>
            <a:fillRect/>
          </a:stretch>
        </p:blipFill>
        <p:spPr bwMode="auto">
          <a:xfrm>
            <a:off x="4714876" y="3714752"/>
            <a:ext cx="4000528" cy="1857388"/>
          </a:xfrm>
          <a:prstGeom prst="rect">
            <a:avLst/>
          </a:prstGeom>
          <a:noFill/>
        </p:spPr>
      </p:pic>
      <p:sp>
        <p:nvSpPr>
          <p:cNvPr id="20" name="Прямоугольник 19"/>
          <p:cNvSpPr/>
          <p:nvPr/>
        </p:nvSpPr>
        <p:spPr>
          <a:xfrm>
            <a:off x="5098026" y="5621553"/>
            <a:ext cx="3260188" cy="307777"/>
          </a:xfrm>
          <a:prstGeom prst="rect">
            <a:avLst/>
          </a:prstGeom>
        </p:spPr>
        <p:txBody>
          <a:bodyPr wrap="none">
            <a:spAutoFit/>
          </a:bodyPr>
          <a:lstStyle/>
          <a:p>
            <a:r>
              <a:rPr lang="de-DE" sz="1400" dirty="0" smtClean="0">
                <a:hlinkClick r:id="rId10"/>
              </a:rPr>
              <a:t>https://www.lefigaro.fr/fig-data/covid-19/</a:t>
            </a:r>
            <a:endParaRPr lang="de-DE" sz="1400" dirty="0"/>
          </a:p>
        </p:txBody>
      </p:sp>
      <p:sp>
        <p:nvSpPr>
          <p:cNvPr id="21"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Persona Ableiten (3)</a:t>
            </a:r>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20</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8" name="Прямоугольник 27"/>
          <p:cNvSpPr/>
          <p:nvPr/>
        </p:nvSpPr>
        <p:spPr>
          <a:xfrm>
            <a:off x="2643174" y="6072206"/>
            <a:ext cx="1143008" cy="307777"/>
          </a:xfrm>
          <a:prstGeom prst="rect">
            <a:avLst/>
          </a:prstGeom>
        </p:spPr>
        <p:txBody>
          <a:bodyPr wrap="square">
            <a:spAutoFit/>
          </a:bodyPr>
          <a:lstStyle/>
          <a:p>
            <a:pPr algn="ctr"/>
            <a:r>
              <a:rPr lang="de-DE" sz="1400" dirty="0" smtClean="0">
                <a:hlinkClick r:id="rId3"/>
              </a:rPr>
              <a:t>Negativ</a:t>
            </a:r>
            <a:endParaRPr lang="de-DE" sz="1400" dirty="0"/>
          </a:p>
        </p:txBody>
      </p:sp>
      <p:pic>
        <p:nvPicPr>
          <p:cNvPr id="3074" name="Picture 2" descr="C:\Users\serhi\Desktop\2.PNG"/>
          <p:cNvPicPr>
            <a:picLocks noChangeAspect="1" noChangeArrowheads="1"/>
          </p:cNvPicPr>
          <p:nvPr/>
        </p:nvPicPr>
        <p:blipFill>
          <a:blip r:embed="rId4"/>
          <a:srcRect/>
          <a:stretch>
            <a:fillRect/>
          </a:stretch>
        </p:blipFill>
        <p:spPr bwMode="auto">
          <a:xfrm>
            <a:off x="357158" y="1357297"/>
            <a:ext cx="6357982" cy="4730827"/>
          </a:xfrm>
          <a:prstGeom prst="rect">
            <a:avLst/>
          </a:prstGeom>
          <a:noFill/>
        </p:spPr>
      </p:pic>
      <p:pic>
        <p:nvPicPr>
          <p:cNvPr id="3075" name="Picture 3" descr="C:\Users\serhi\Desktop\2a.png"/>
          <p:cNvPicPr>
            <a:picLocks noChangeAspect="1" noChangeArrowheads="1"/>
          </p:cNvPicPr>
          <p:nvPr/>
        </p:nvPicPr>
        <p:blipFill>
          <a:blip r:embed="rId5"/>
          <a:srcRect/>
          <a:stretch>
            <a:fillRect/>
          </a:stretch>
        </p:blipFill>
        <p:spPr bwMode="auto">
          <a:xfrm>
            <a:off x="6215074" y="1571612"/>
            <a:ext cx="2690260" cy="2584463"/>
          </a:xfrm>
          <a:prstGeom prst="rect">
            <a:avLst/>
          </a:prstGeom>
          <a:noFill/>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C:\Users\serhi\Desktop\personas.png"/>
          <p:cNvPicPr>
            <a:picLocks noChangeAspect="1" noChangeArrowheads="1"/>
          </p:cNvPicPr>
          <p:nvPr/>
        </p:nvPicPr>
        <p:blipFill>
          <a:blip r:embed="rId2"/>
          <a:srcRect/>
          <a:stretch>
            <a:fillRect/>
          </a:stretch>
        </p:blipFill>
        <p:spPr bwMode="auto">
          <a:xfrm>
            <a:off x="1524063" y="1857364"/>
            <a:ext cx="7619969" cy="4286232"/>
          </a:xfrm>
          <a:prstGeom prst="rect">
            <a:avLst/>
          </a:prstGeom>
          <a:noFill/>
        </p:spPr>
      </p:pic>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r>
              <a:rPr lang="de-DE" dirty="0" smtClean="0"/>
              <a:t>Szenario</a:t>
            </a:r>
          </a:p>
          <a:p>
            <a:pPr lvl="2"/>
            <a:r>
              <a:rPr lang="de-DE" dirty="0" smtClean="0"/>
              <a:t>Persona primär (sekundär)</a:t>
            </a:r>
          </a:p>
          <a:p>
            <a:pPr lvl="2">
              <a:buNone/>
            </a:pPr>
            <a:r>
              <a:rPr lang="de-DE" sz="1000" dirty="0" smtClean="0"/>
              <a:t>	Sie kommen als Abenteurer. Sie balancieren zwischen Low-Budget/Jugendherberge und Lifestyle/Nachtleben. Sie buchen online und meist mehrere Monate/Jahre frühzeitig, sie informieren sich vorab. Das Ziel ihrer Reise: Spaß, Wandern und neue Plätze entdecken! Posten ihrer Erlebnisse auf </a:t>
            </a:r>
            <a:r>
              <a:rPr lang="de-DE" sz="1000" dirty="0" err="1" smtClean="0"/>
              <a:t>Instagram</a:t>
            </a:r>
            <a:r>
              <a:rPr lang="de-DE" sz="1000" dirty="0" smtClean="0"/>
              <a:t>/</a:t>
            </a:r>
            <a:r>
              <a:rPr lang="de-DE" sz="1000" dirty="0" err="1" smtClean="0"/>
              <a:t>Facebook</a:t>
            </a:r>
            <a:r>
              <a:rPr lang="de-DE" sz="1000" dirty="0" smtClean="0"/>
              <a:t>.</a:t>
            </a:r>
          </a:p>
        </p:txBody>
      </p:sp>
      <p:pic>
        <p:nvPicPr>
          <p:cNvPr id="5" name="Bild 14" descr="HTW_GESAMTLOGO.png"/>
          <p:cNvPicPr>
            <a:picLocks noChangeAspect="1"/>
          </p:cNvPicPr>
          <p:nvPr/>
        </p:nvPicPr>
        <p:blipFill>
          <a:blip r:embed="rId3"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21</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1</a:t>
            </a:r>
          </a:p>
          <a:p>
            <a:pPr lvl="1"/>
            <a:r>
              <a:rPr lang="de-DE" dirty="0" err="1" smtClean="0"/>
              <a:t>Canvas</a:t>
            </a:r>
            <a:r>
              <a:rPr lang="de-DE" dirty="0" smtClean="0"/>
              <a:t> Generierung</a:t>
            </a:r>
          </a:p>
          <a:p>
            <a:pPr lvl="1"/>
            <a:r>
              <a:rPr lang="de-DE" dirty="0" err="1" smtClean="0"/>
              <a:t>Sphere</a:t>
            </a:r>
            <a:r>
              <a:rPr lang="de-DE" dirty="0" smtClean="0"/>
              <a:t> mit Bild Textur erzeugen</a:t>
            </a:r>
          </a:p>
          <a:p>
            <a:pPr lvl="2"/>
            <a:r>
              <a:rPr lang="de-DE" dirty="0" smtClean="0"/>
              <a:t>Orte auf Textur platzieren und deren Verbindung, als Kurve herstellen</a:t>
            </a:r>
          </a:p>
          <a:p>
            <a:pPr lvl="1"/>
            <a:endParaRPr lang="de-DE"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22</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1026" name="Picture 2" descr="C:\Users\serhi\OneDrive\Desktop\Master\1 Semester\4.°(Online)3D-Programmierung\Beleg (Uhlemann, Bommel)\Zwischenstand1.PNG"/>
          <p:cNvPicPr>
            <a:picLocks noChangeAspect="1" noChangeArrowheads="1"/>
          </p:cNvPicPr>
          <p:nvPr/>
        </p:nvPicPr>
        <p:blipFill>
          <a:blip r:embed="rId3"/>
          <a:srcRect/>
          <a:stretch>
            <a:fillRect/>
          </a:stretch>
        </p:blipFill>
        <p:spPr bwMode="auto">
          <a:xfrm>
            <a:off x="1000100" y="2285992"/>
            <a:ext cx="6072230" cy="3786640"/>
          </a:xfrm>
          <a:prstGeom prst="rect">
            <a:avLst/>
          </a:prstGeom>
          <a:noFill/>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2</a:t>
            </a:r>
          </a:p>
          <a:p>
            <a:pPr lvl="1"/>
            <a:r>
              <a:rPr lang="de-DE" dirty="0" smtClean="0"/>
              <a:t>GUI, Event </a:t>
            </a:r>
            <a:r>
              <a:rPr lang="de-DE" dirty="0" err="1" smtClean="0"/>
              <a:t>Listeners</a:t>
            </a:r>
            <a:r>
              <a:rPr lang="de-DE" dirty="0" smtClean="0"/>
              <a:t> für den Erde Rotation + Skalierung implementieren</a:t>
            </a:r>
          </a:p>
          <a:p>
            <a:pPr lvl="1"/>
            <a:r>
              <a:rPr lang="de-DE" dirty="0" smtClean="0"/>
              <a:t>Hintergrund, Atmosphäre und die Erde (mit Fragment und Vertex </a:t>
            </a:r>
            <a:r>
              <a:rPr lang="de-DE" dirty="0" err="1" smtClean="0"/>
              <a:t>Shader</a:t>
            </a:r>
            <a:r>
              <a:rPr lang="de-DE" dirty="0" smtClean="0"/>
              <a:t>) gestalten</a:t>
            </a:r>
          </a:p>
          <a:p>
            <a:pPr lvl="1"/>
            <a:r>
              <a:rPr lang="de-DE" dirty="0" smtClean="0"/>
              <a:t>Lat. Lon aus REST API auf der Erde (</a:t>
            </a:r>
            <a:r>
              <a:rPr lang="de-DE" dirty="0" err="1" smtClean="0"/>
              <a:t>Mesh</a:t>
            </a:r>
            <a:r>
              <a:rPr lang="de-DE" dirty="0" smtClean="0"/>
              <a:t>) abbilden lassen</a:t>
            </a:r>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23</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2050" name="Picture 2" descr="C:\Users\serhi\OneDrive\Desktop\Master\1 Semester\4.°(Online)3D-Programmierung\Beleg (Uhlemann, Bommel)\Zwischenstand2.PNG"/>
          <p:cNvPicPr>
            <a:picLocks noChangeAspect="1" noChangeArrowheads="1"/>
          </p:cNvPicPr>
          <p:nvPr/>
        </p:nvPicPr>
        <p:blipFill>
          <a:blip r:embed="rId3"/>
          <a:srcRect/>
          <a:stretch>
            <a:fillRect/>
          </a:stretch>
        </p:blipFill>
        <p:spPr bwMode="auto">
          <a:xfrm>
            <a:off x="1000100" y="2276976"/>
            <a:ext cx="6858047" cy="3795230"/>
          </a:xfrm>
          <a:prstGeom prst="rect">
            <a:avLst/>
          </a:prstGeom>
          <a:noFill/>
        </p:spPr>
      </p:pic>
      <p:pic>
        <p:nvPicPr>
          <p:cNvPr id="2051" name="Picture 3" descr="C:\Users\serhi\OneDrive\Desktop\Zwischenstand2a.PNG"/>
          <p:cNvPicPr>
            <a:picLocks noChangeAspect="1" noChangeArrowheads="1"/>
          </p:cNvPicPr>
          <p:nvPr/>
        </p:nvPicPr>
        <p:blipFill>
          <a:blip r:embed="rId4"/>
          <a:srcRect/>
          <a:stretch>
            <a:fillRect/>
          </a:stretch>
        </p:blipFill>
        <p:spPr bwMode="auto">
          <a:xfrm>
            <a:off x="1492256" y="5715016"/>
            <a:ext cx="5937264" cy="732995"/>
          </a:xfrm>
          <a:prstGeom prst="rect">
            <a:avLst/>
          </a:prstGeom>
          <a:noFill/>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3</a:t>
            </a:r>
          </a:p>
          <a:p>
            <a:pPr lvl="1"/>
            <a:r>
              <a:rPr lang="de-DE" dirty="0" smtClean="0"/>
              <a:t>Tauschen normierte Kurven auf normierte Vektoren</a:t>
            </a:r>
          </a:p>
          <a:p>
            <a:pPr lvl="1"/>
            <a:r>
              <a:rPr lang="de-DE" dirty="0" smtClean="0"/>
              <a:t>Steuerbare Orte mit Modal Fenster die REST API Infos anzeigen</a:t>
            </a:r>
          </a:p>
          <a:p>
            <a:pPr lvl="1"/>
            <a:endParaRPr lang="de-DE"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24</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3074" name="Picture 2" descr="C:\Users\serhi\OneDrive\Desktop\Master\1 Semester\4.°(Online)3D-Programmierung\Beleg (Uhlemann, Bommel)\Zwischenstand3.PNG"/>
          <p:cNvPicPr>
            <a:picLocks noChangeAspect="1" noChangeArrowheads="1"/>
          </p:cNvPicPr>
          <p:nvPr/>
        </p:nvPicPr>
        <p:blipFill>
          <a:blip r:embed="rId3"/>
          <a:srcRect/>
          <a:stretch>
            <a:fillRect/>
          </a:stretch>
        </p:blipFill>
        <p:spPr bwMode="auto">
          <a:xfrm>
            <a:off x="1000100" y="1928802"/>
            <a:ext cx="6357982" cy="4473580"/>
          </a:xfrm>
          <a:prstGeom prst="rect">
            <a:avLst/>
          </a:prstGeom>
          <a:noFill/>
        </p:spPr>
      </p:pic>
      <p:pic>
        <p:nvPicPr>
          <p:cNvPr id="3076" name="Picture 4" descr="C:\Users\serhi\OneDrive\Desktop\Unbenannt.PNG"/>
          <p:cNvPicPr>
            <a:picLocks noChangeAspect="1" noChangeArrowheads="1"/>
          </p:cNvPicPr>
          <p:nvPr/>
        </p:nvPicPr>
        <p:blipFill>
          <a:blip r:embed="rId4"/>
          <a:srcRect/>
          <a:stretch>
            <a:fillRect/>
          </a:stretch>
        </p:blipFill>
        <p:spPr bwMode="auto">
          <a:xfrm>
            <a:off x="1000100" y="3278479"/>
            <a:ext cx="6357982" cy="1347475"/>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4</a:t>
            </a:r>
          </a:p>
          <a:p>
            <a:pPr lvl="1"/>
            <a:r>
              <a:rPr lang="de-DE" dirty="0" smtClean="0"/>
              <a:t>Anpassung von GUI + steuerbare Intro Musik implementieren, Sterne animieren</a:t>
            </a:r>
          </a:p>
          <a:p>
            <a:pPr lvl="1"/>
            <a:r>
              <a:rPr lang="de-DE" dirty="0" smtClean="0"/>
              <a:t>„Login“ und „</a:t>
            </a:r>
            <a:r>
              <a:rPr lang="de-DE" dirty="0" err="1" smtClean="0"/>
              <a:t>About</a:t>
            </a:r>
            <a:r>
              <a:rPr lang="de-DE" dirty="0" smtClean="0"/>
              <a:t>“ Sichten anpassen</a:t>
            </a:r>
          </a:p>
          <a:p>
            <a:pPr lvl="1"/>
            <a:r>
              <a:rPr lang="de-DE" dirty="0" smtClean="0"/>
              <a:t>Modal Fenster gestalten</a:t>
            </a:r>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25</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4098" name="Picture 2" descr="C:\Users\serhi\OneDrive\Desktop\Master\1 Semester\4.°(Online)3D-Programmierung\Beleg (Uhlemann, Bommel)\Zwischenstand4.PNG"/>
          <p:cNvPicPr>
            <a:picLocks noChangeAspect="1" noChangeArrowheads="1"/>
          </p:cNvPicPr>
          <p:nvPr/>
        </p:nvPicPr>
        <p:blipFill>
          <a:blip r:embed="rId3" cstate="print"/>
          <a:srcRect/>
          <a:stretch>
            <a:fillRect/>
          </a:stretch>
        </p:blipFill>
        <p:spPr bwMode="auto">
          <a:xfrm>
            <a:off x="500034" y="2285992"/>
            <a:ext cx="4000528" cy="1948174"/>
          </a:xfrm>
          <a:prstGeom prst="rect">
            <a:avLst/>
          </a:prstGeom>
          <a:noFill/>
        </p:spPr>
      </p:pic>
      <p:pic>
        <p:nvPicPr>
          <p:cNvPr id="4099" name="Picture 3" descr="C:\Users\serhi\OneDrive\Desktop\Master\1 Semester\4.°(Online)3D-Programmierung\Beleg (Uhlemann, Bommel)\Zwischenstand4a.PNG"/>
          <p:cNvPicPr>
            <a:picLocks noChangeAspect="1" noChangeArrowheads="1"/>
          </p:cNvPicPr>
          <p:nvPr/>
        </p:nvPicPr>
        <p:blipFill>
          <a:blip r:embed="rId4" cstate="print"/>
          <a:srcRect/>
          <a:stretch>
            <a:fillRect/>
          </a:stretch>
        </p:blipFill>
        <p:spPr bwMode="auto">
          <a:xfrm>
            <a:off x="500034" y="4429133"/>
            <a:ext cx="4027964" cy="2000263"/>
          </a:xfrm>
          <a:prstGeom prst="rect">
            <a:avLst/>
          </a:prstGeom>
          <a:noFill/>
        </p:spPr>
      </p:pic>
      <p:pic>
        <p:nvPicPr>
          <p:cNvPr id="4100" name="Picture 4" descr="C:\Users\serhi\OneDrive\Desktop\Master\1 Semester\4.°(Online)3D-Programmierung\Beleg (Uhlemann, Bommel)\Zwischenstand4b.PNG"/>
          <p:cNvPicPr>
            <a:picLocks noChangeAspect="1" noChangeArrowheads="1"/>
          </p:cNvPicPr>
          <p:nvPr/>
        </p:nvPicPr>
        <p:blipFill>
          <a:blip r:embed="rId5" cstate="print"/>
          <a:srcRect/>
          <a:stretch>
            <a:fillRect/>
          </a:stretch>
        </p:blipFill>
        <p:spPr bwMode="auto">
          <a:xfrm>
            <a:off x="4714876" y="4429132"/>
            <a:ext cx="4071966" cy="1968510"/>
          </a:xfrm>
          <a:prstGeom prst="rect">
            <a:avLst/>
          </a:prstGeom>
          <a:noFill/>
        </p:spPr>
      </p:pic>
      <p:pic>
        <p:nvPicPr>
          <p:cNvPr id="4101" name="Picture 5" descr="C:\Users\serhi\OneDrive\Desktop\Master\1 Semester\4.°(Online)3D-Programmierung\Beleg (Uhlemann, Bommel)\Zwischenstand4c.PNG"/>
          <p:cNvPicPr>
            <a:picLocks noChangeAspect="1" noChangeArrowheads="1"/>
          </p:cNvPicPr>
          <p:nvPr/>
        </p:nvPicPr>
        <p:blipFill>
          <a:blip r:embed="rId6" cstate="print"/>
          <a:srcRect/>
          <a:stretch>
            <a:fillRect/>
          </a:stretch>
        </p:blipFill>
        <p:spPr bwMode="auto">
          <a:xfrm>
            <a:off x="4714875" y="2285991"/>
            <a:ext cx="4071967" cy="1949189"/>
          </a:xfrm>
          <a:prstGeom prst="rect">
            <a:avLst/>
          </a:prstGeom>
          <a:noFill/>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err="1" smtClean="0"/>
              <a:t>Personas</a:t>
            </a:r>
            <a:r>
              <a:rPr lang="de-DE" dirty="0" smtClean="0"/>
              <a:t> Kritik &amp; Wünsche</a:t>
            </a:r>
          </a:p>
          <a:p>
            <a:pPr lvl="1"/>
            <a:r>
              <a:rPr lang="de-DE" dirty="0" smtClean="0">
                <a:solidFill>
                  <a:srgbClr val="00B050"/>
                </a:solidFill>
              </a:rPr>
              <a:t>Primär Gruppe</a:t>
            </a:r>
          </a:p>
          <a:p>
            <a:pPr lvl="2"/>
            <a:r>
              <a:rPr lang="de-DE" dirty="0" err="1" smtClean="0"/>
              <a:t>Serhiy</a:t>
            </a:r>
            <a:r>
              <a:rPr lang="de-DE" dirty="0" smtClean="0"/>
              <a:t> (28) – Ukraine</a:t>
            </a:r>
          </a:p>
          <a:p>
            <a:pPr marL="1257300" lvl="2" indent="-342900">
              <a:buNone/>
            </a:pPr>
            <a:r>
              <a:rPr lang="de-DE" dirty="0" smtClean="0"/>
              <a:t>	- Steuerungsprobleme beim Auswahl der gewünschten Ortes</a:t>
            </a:r>
          </a:p>
          <a:p>
            <a:pPr marL="1257300" lvl="2" indent="-342900">
              <a:buNone/>
            </a:pPr>
            <a:r>
              <a:rPr lang="de-DE" dirty="0" smtClean="0"/>
              <a:t>	- Wunsch: mehr Dynamik einbringen</a:t>
            </a:r>
          </a:p>
          <a:p>
            <a:pPr marL="1257300" lvl="2" indent="-342900">
              <a:buNone/>
            </a:pPr>
            <a:r>
              <a:rPr lang="de-DE" dirty="0" smtClean="0"/>
              <a:t>	- Bessere Filter GUI gestalten</a:t>
            </a:r>
          </a:p>
          <a:p>
            <a:pPr lvl="1"/>
            <a:r>
              <a:rPr lang="de-DE" dirty="0" smtClean="0">
                <a:solidFill>
                  <a:srgbClr val="FFC000"/>
                </a:solidFill>
              </a:rPr>
              <a:t>Sekundär Gruppe</a:t>
            </a:r>
          </a:p>
          <a:p>
            <a:pPr lvl="2"/>
            <a:r>
              <a:rPr lang="de-DE" dirty="0" smtClean="0"/>
              <a:t>Volker (74) – Germany</a:t>
            </a:r>
          </a:p>
          <a:p>
            <a:pPr marL="1257300" lvl="2" indent="-342900">
              <a:buNone/>
            </a:pPr>
            <a:r>
              <a:rPr lang="de-DE" dirty="0" smtClean="0"/>
              <a:t>	- Steuerungsprobleme beim Auswahl der gewünschten Ortes (Wunsch: Punkte größer zu machen)</a:t>
            </a:r>
          </a:p>
          <a:p>
            <a:pPr marL="1257300" lvl="2" indent="-342900">
              <a:buNone/>
            </a:pPr>
            <a:r>
              <a:rPr lang="de-DE" dirty="0" smtClean="0"/>
              <a:t>	- Braucht Steuerung Hinweise: „Was man so alles machen kann“</a:t>
            </a:r>
          </a:p>
          <a:p>
            <a:pPr marL="1257300" lvl="2" indent="-342900">
              <a:buNone/>
            </a:pPr>
            <a:r>
              <a:rPr lang="de-DE" dirty="0" smtClean="0"/>
              <a:t>	- Datum Gestaltung ändern, da es wie Menü „</a:t>
            </a:r>
            <a:r>
              <a:rPr lang="de-DE" dirty="0" err="1" smtClean="0"/>
              <a:t>klickbar</a:t>
            </a:r>
            <a:r>
              <a:rPr lang="de-DE" dirty="0" smtClean="0"/>
              <a:t>“ aussieht</a:t>
            </a:r>
            <a:endParaRPr lang="de-DE" sz="1600" dirty="0" smtClean="0"/>
          </a:p>
          <a:p>
            <a:pPr lvl="3">
              <a:buFontTx/>
              <a:buChar char="-"/>
            </a:pPr>
            <a:endParaRPr lang="de-DE" sz="1600" i="1" dirty="0" smtClean="0"/>
          </a:p>
          <a:p>
            <a:pPr lvl="3">
              <a:buFontTx/>
              <a:buChar char="-"/>
            </a:pPr>
            <a:endParaRPr lang="de-DE" sz="1600" i="1"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26</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5a</a:t>
            </a:r>
          </a:p>
          <a:p>
            <a:pPr lvl="1"/>
            <a:r>
              <a:rPr lang="de-DE" dirty="0" smtClean="0"/>
              <a:t>Datum Design, Hinweise für Nutzer, Orte mit Titel markiert, </a:t>
            </a:r>
            <a:r>
              <a:rPr lang="de-DE" dirty="0" err="1" smtClean="0"/>
              <a:t>Skybox</a:t>
            </a:r>
            <a:r>
              <a:rPr lang="de-DE" dirty="0" smtClean="0"/>
              <a:t> implementiert</a:t>
            </a:r>
          </a:p>
          <a:p>
            <a:pPr lvl="3">
              <a:buFontTx/>
              <a:buChar char="-"/>
            </a:pPr>
            <a:endParaRPr lang="de-DE" sz="1600" i="1"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27</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1027" name="Picture 3" descr="C:\Users\serhi\Desktop\Unbenannt.png"/>
          <p:cNvPicPr>
            <a:picLocks noChangeAspect="1" noChangeArrowheads="1"/>
          </p:cNvPicPr>
          <p:nvPr/>
        </p:nvPicPr>
        <p:blipFill>
          <a:blip r:embed="rId3"/>
          <a:srcRect/>
          <a:stretch>
            <a:fillRect/>
          </a:stretch>
        </p:blipFill>
        <p:spPr bwMode="auto">
          <a:xfrm>
            <a:off x="571472" y="1714488"/>
            <a:ext cx="7999201" cy="3857652"/>
          </a:xfrm>
          <a:prstGeom prst="rect">
            <a:avLst/>
          </a:prstGeom>
          <a:noFill/>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5b</a:t>
            </a:r>
          </a:p>
          <a:p>
            <a:pPr lvl="1"/>
            <a:r>
              <a:rPr lang="de-DE" dirty="0" smtClean="0"/>
              <a:t>DB Verbindung &amp; Gestaltung Ansichten mit </a:t>
            </a:r>
            <a:r>
              <a:rPr lang="de-DE" dirty="0" err="1" smtClean="0"/>
              <a:t>Grid</a:t>
            </a:r>
            <a:r>
              <a:rPr lang="de-DE" dirty="0" smtClean="0"/>
              <a:t> System, Filter</a:t>
            </a:r>
          </a:p>
          <a:p>
            <a:pPr lvl="1">
              <a:buFontTx/>
              <a:buChar char="-"/>
            </a:pPr>
            <a:endParaRPr lang="de-DE" sz="1200" i="1"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28</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2050" name="Picture 2" descr="C:\Users\serhi\Desktop\login.PNG"/>
          <p:cNvPicPr>
            <a:picLocks noChangeAspect="1" noChangeArrowheads="1"/>
          </p:cNvPicPr>
          <p:nvPr/>
        </p:nvPicPr>
        <p:blipFill>
          <a:blip r:embed="rId3" cstate="print"/>
          <a:srcRect/>
          <a:stretch>
            <a:fillRect/>
          </a:stretch>
        </p:blipFill>
        <p:spPr bwMode="auto">
          <a:xfrm>
            <a:off x="642910" y="1777331"/>
            <a:ext cx="2164892" cy="2174194"/>
          </a:xfrm>
          <a:prstGeom prst="rect">
            <a:avLst/>
          </a:prstGeom>
          <a:noFill/>
        </p:spPr>
      </p:pic>
      <p:pic>
        <p:nvPicPr>
          <p:cNvPr id="2051" name="Picture 3" descr="C:\Users\serhi\Desktop\register.PNG"/>
          <p:cNvPicPr>
            <a:picLocks noChangeAspect="1" noChangeArrowheads="1"/>
          </p:cNvPicPr>
          <p:nvPr/>
        </p:nvPicPr>
        <p:blipFill>
          <a:blip r:embed="rId4" cstate="print"/>
          <a:srcRect/>
          <a:stretch>
            <a:fillRect/>
          </a:stretch>
        </p:blipFill>
        <p:spPr bwMode="auto">
          <a:xfrm>
            <a:off x="642910" y="4063347"/>
            <a:ext cx="2143140" cy="2145434"/>
          </a:xfrm>
          <a:prstGeom prst="rect">
            <a:avLst/>
          </a:prstGeom>
          <a:noFill/>
        </p:spPr>
      </p:pic>
      <p:pic>
        <p:nvPicPr>
          <p:cNvPr id="2052" name="Picture 4" descr="C:\Users\serhi\Desktop\reset password.PNG"/>
          <p:cNvPicPr>
            <a:picLocks noChangeAspect="1" noChangeArrowheads="1"/>
          </p:cNvPicPr>
          <p:nvPr/>
        </p:nvPicPr>
        <p:blipFill>
          <a:blip r:embed="rId5" cstate="print"/>
          <a:srcRect/>
          <a:stretch>
            <a:fillRect/>
          </a:stretch>
        </p:blipFill>
        <p:spPr bwMode="auto">
          <a:xfrm>
            <a:off x="2928926" y="1777332"/>
            <a:ext cx="2138550" cy="2143140"/>
          </a:xfrm>
          <a:prstGeom prst="rect">
            <a:avLst/>
          </a:prstGeom>
          <a:noFill/>
        </p:spPr>
      </p:pic>
      <p:pic>
        <p:nvPicPr>
          <p:cNvPr id="2053" name="Picture 5" descr="C:\Users\serhi\Desktop\validate email.PNG"/>
          <p:cNvPicPr>
            <a:picLocks noChangeAspect="1" noChangeArrowheads="1"/>
          </p:cNvPicPr>
          <p:nvPr/>
        </p:nvPicPr>
        <p:blipFill>
          <a:blip r:embed="rId6" cstate="print"/>
          <a:srcRect/>
          <a:stretch>
            <a:fillRect/>
          </a:stretch>
        </p:blipFill>
        <p:spPr bwMode="auto">
          <a:xfrm>
            <a:off x="2928926" y="4063347"/>
            <a:ext cx="2143140" cy="2151735"/>
          </a:xfrm>
          <a:prstGeom prst="rect">
            <a:avLst/>
          </a:prstGeom>
          <a:noFill/>
        </p:spPr>
      </p:pic>
      <p:pic>
        <p:nvPicPr>
          <p:cNvPr id="2054" name="Picture 6" descr="C:\Users\serhi\Desktop\about.PNG"/>
          <p:cNvPicPr>
            <a:picLocks noChangeAspect="1" noChangeArrowheads="1"/>
          </p:cNvPicPr>
          <p:nvPr/>
        </p:nvPicPr>
        <p:blipFill>
          <a:blip r:embed="rId7" cstate="print"/>
          <a:srcRect/>
          <a:stretch>
            <a:fillRect/>
          </a:stretch>
        </p:blipFill>
        <p:spPr bwMode="auto">
          <a:xfrm>
            <a:off x="5214944" y="1777332"/>
            <a:ext cx="2840394" cy="2143140"/>
          </a:xfrm>
          <a:prstGeom prst="rect">
            <a:avLst/>
          </a:prstGeom>
          <a:noFill/>
        </p:spPr>
      </p:pic>
      <p:pic>
        <p:nvPicPr>
          <p:cNvPr id="2055" name="Picture 7" descr="C:\Users\serhi\Desktop\Unbenannt.PNG"/>
          <p:cNvPicPr>
            <a:picLocks noChangeAspect="1" noChangeArrowheads="1"/>
          </p:cNvPicPr>
          <p:nvPr/>
        </p:nvPicPr>
        <p:blipFill>
          <a:blip r:embed="rId8" cstate="print"/>
          <a:srcRect/>
          <a:stretch>
            <a:fillRect/>
          </a:stretch>
        </p:blipFill>
        <p:spPr bwMode="auto">
          <a:xfrm>
            <a:off x="5214942" y="4063347"/>
            <a:ext cx="2857520" cy="2143140"/>
          </a:xfrm>
          <a:prstGeom prst="rect">
            <a:avLst/>
          </a:prstGeom>
          <a:noFill/>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5c</a:t>
            </a:r>
          </a:p>
          <a:p>
            <a:pPr lvl="1"/>
            <a:r>
              <a:rPr lang="de-DE" dirty="0" smtClean="0"/>
              <a:t>Darstellung für mehreren Artikeln an gleichen Ort</a:t>
            </a:r>
          </a:p>
          <a:p>
            <a:pPr lvl="1">
              <a:buFontTx/>
              <a:buChar char="-"/>
            </a:pPr>
            <a:endParaRPr lang="de-DE" sz="1200" i="1"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29</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3074" name="Picture 2" descr="C:\Users\serhi\Desktop\Unbenannt1.PNG"/>
          <p:cNvPicPr>
            <a:picLocks noChangeAspect="1" noChangeArrowheads="1"/>
          </p:cNvPicPr>
          <p:nvPr/>
        </p:nvPicPr>
        <p:blipFill>
          <a:blip r:embed="rId3"/>
          <a:srcRect/>
          <a:stretch>
            <a:fillRect/>
          </a:stretch>
        </p:blipFill>
        <p:spPr bwMode="auto">
          <a:xfrm>
            <a:off x="628262" y="1753049"/>
            <a:ext cx="7801390" cy="3819091"/>
          </a:xfrm>
          <a:prstGeom prst="rect">
            <a:avLst/>
          </a:prstGeom>
          <a:noFill/>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erhi\Desktop\Master\1 Semester\4.°(Online)3D-Programmierung\Beleg (Uhlemann, Bommel)\Vorbereitung\Mockup.png"/>
          <p:cNvPicPr>
            <a:picLocks noChangeAspect="1" noChangeArrowheads="1"/>
          </p:cNvPicPr>
          <p:nvPr/>
        </p:nvPicPr>
        <p:blipFill>
          <a:blip r:embed="rId2"/>
          <a:srcRect/>
          <a:stretch>
            <a:fillRect/>
          </a:stretch>
        </p:blipFill>
        <p:spPr bwMode="auto">
          <a:xfrm>
            <a:off x="357158" y="2928933"/>
            <a:ext cx="5000660" cy="3750495"/>
          </a:xfrm>
          <a:prstGeom prst="rect">
            <a:avLst/>
          </a:prstGeom>
          <a:noFill/>
        </p:spPr>
      </p:pic>
      <p:sp>
        <p:nvSpPr>
          <p:cNvPr id="2" name="Заголовок 1"/>
          <p:cNvSpPr>
            <a:spLocks noGrp="1"/>
          </p:cNvSpPr>
          <p:nvPr>
            <p:ph type="title"/>
          </p:nvPr>
        </p:nvSpPr>
        <p:spPr>
          <a:xfrm>
            <a:off x="-1428792" y="-142892"/>
            <a:ext cx="8229600" cy="1143000"/>
          </a:xfrm>
        </p:spPr>
        <p:txBody>
          <a:bodyPr>
            <a:normAutofit/>
          </a:bodyPr>
          <a:lstStyle/>
          <a:p>
            <a:r>
              <a:rPr lang="de-DE" sz="2800" dirty="0" smtClean="0"/>
              <a:t>Teil 1: Projektideen (10% Beleg)</a:t>
            </a:r>
            <a:endParaRPr lang="de-DE" sz="2800" dirty="0"/>
          </a:p>
        </p:txBody>
      </p:sp>
      <p:sp>
        <p:nvSpPr>
          <p:cNvPr id="4" name="Текст 2"/>
          <p:cNvSpPr>
            <a:spLocks noGrp="1"/>
          </p:cNvSpPr>
          <p:nvPr>
            <p:ph idx="1"/>
          </p:nvPr>
        </p:nvSpPr>
        <p:spPr>
          <a:xfrm>
            <a:off x="4357686" y="1000108"/>
            <a:ext cx="4357718" cy="5357850"/>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r>
              <a:rPr lang="de-DE" dirty="0" smtClean="0"/>
              <a:t>Datenvisualisierung auf 3D-Modell</a:t>
            </a:r>
          </a:p>
          <a:p>
            <a:pPr lvl="0"/>
            <a:r>
              <a:rPr lang="de-DE" dirty="0" smtClean="0"/>
              <a:t>Anwendungsbereich: Nachrichtenportale, grafische Analytik für allgemeine und wissenschaftliche Zwecke</a:t>
            </a:r>
          </a:p>
          <a:p>
            <a:pPr lvl="0"/>
            <a:r>
              <a:rPr lang="de-DE" dirty="0" smtClean="0"/>
              <a:t>Simulationsidee zum Thema „Klimawandel“</a:t>
            </a:r>
          </a:p>
          <a:p>
            <a:pPr lvl="1"/>
            <a:r>
              <a:rPr lang="de-DE" dirty="0" smtClean="0"/>
              <a:t>Eine webbasierte Echtzeit Anwendung in dem man auf der Startseite unsere Planet „Erde“ als 3D-Modell betrachtet mit markierten Punkten (Orten). Beim klicken auf solche Punkte bekommt man weitere Infos über die Geschehen auf entsprechendes Ort.</a:t>
            </a:r>
          </a:p>
          <a:p>
            <a:pPr lvl="1"/>
            <a:r>
              <a:rPr lang="de-DE" dirty="0" smtClean="0"/>
              <a:t>Dieses Geschehen kann man entsprechend in kleine und große Gruppe an Projekt beteiligten Entwickler definiert werden.</a:t>
            </a:r>
          </a:p>
          <a:p>
            <a:pPr lvl="2"/>
            <a:r>
              <a:rPr lang="de-DE" b="1" dirty="0" smtClean="0"/>
              <a:t>1 Person: </a:t>
            </a:r>
            <a:r>
              <a:rPr lang="de-DE" dirty="0" smtClean="0"/>
              <a:t>Link (</a:t>
            </a:r>
            <a:r>
              <a:rPr lang="de-DE" dirty="0" err="1" smtClean="0"/>
              <a:t>opt</a:t>
            </a:r>
            <a:r>
              <a:rPr lang="de-DE" dirty="0" smtClean="0"/>
              <a:t>. Bild) auf entsprechendes Blog Eintrag oder Nachrichten Portal (via API) über aktuelle Klimawandel Thema. („aktuelle“ im Sinne selbe Datum an dem Tag die Besucher des Websites die Infos auf entsprechende Orte bekommen).</a:t>
            </a:r>
          </a:p>
          <a:p>
            <a:pPr lvl="2"/>
            <a:r>
              <a:rPr lang="de-DE" b="1" dirty="0" smtClean="0"/>
              <a:t>2 bis 4 Personen: </a:t>
            </a:r>
            <a:r>
              <a:rPr lang="de-DE" dirty="0" smtClean="0"/>
              <a:t>alles was oben drüben steht + die Besucher können nach Datum die Themen sortieren und das entsprechend aktualisiert den 3D Model von Erde. Man kann als Admin selber Themen zum jeweiligen Datum und Ort definieren. Optional: Jeder Besucher der auf entsprechendes Ort klickt,  wird ein Strahl von sein Standort zum Zielort gesendet. Solche Strahlen beobachtet jeder Besucher, da es „real time“ ist ;)</a:t>
            </a:r>
          </a:p>
          <a:p>
            <a:pPr lvl="2"/>
            <a:r>
              <a:rPr lang="de-DE" b="1" dirty="0" smtClean="0"/>
              <a:t>Über 4 Personen: </a:t>
            </a:r>
            <a:r>
              <a:rPr lang="de-DE" dirty="0" smtClean="0"/>
              <a:t>alles was oben drüben steht + man kann Chat zum Kommunikation zwischen Besucher einbauen. Farben von Planet, Strahlen und Punkten für Besucher als Menu zum Auswahl stellen. </a:t>
            </a:r>
          </a:p>
          <a:p>
            <a:pPr lvl="1"/>
            <a:endParaRPr lang="de-DE" dirty="0"/>
          </a:p>
        </p:txBody>
      </p:sp>
      <p:pic>
        <p:nvPicPr>
          <p:cNvPr id="5" name="Bild 14" descr="HTW_GESAMTLOGO.png"/>
          <p:cNvPicPr>
            <a:picLocks noChangeAspect="1"/>
          </p:cNvPicPr>
          <p:nvPr/>
        </p:nvPicPr>
        <p:blipFill>
          <a:blip r:embed="rId3"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3</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6"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1027" name="Picture 3" descr="C:\Users\serhi\Desktop\idee-di-business-moderne-696x348.png"/>
          <p:cNvPicPr>
            <a:picLocks noChangeAspect="1" noChangeArrowheads="1"/>
          </p:cNvPicPr>
          <p:nvPr/>
        </p:nvPicPr>
        <p:blipFill>
          <a:blip r:embed="rId4"/>
          <a:srcRect/>
          <a:stretch>
            <a:fillRect/>
          </a:stretch>
        </p:blipFill>
        <p:spPr bwMode="auto">
          <a:xfrm>
            <a:off x="571472" y="1071546"/>
            <a:ext cx="3714776" cy="1857388"/>
          </a:xfrm>
          <a:prstGeom prst="rect">
            <a:avLst/>
          </a:prstGeom>
          <a:noFill/>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5d</a:t>
            </a:r>
          </a:p>
          <a:p>
            <a:pPr lvl="1"/>
            <a:r>
              <a:rPr lang="de-DE" dirty="0" smtClean="0"/>
              <a:t>Kommentare (Design &amp; Funktionalität)</a:t>
            </a:r>
          </a:p>
          <a:p>
            <a:pPr lvl="1">
              <a:buFontTx/>
              <a:buChar char="-"/>
            </a:pPr>
            <a:endParaRPr lang="de-DE" sz="1200" i="1"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30</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4100" name="Picture 4" descr="C:\Users\serhi\Desktop\1.PNG"/>
          <p:cNvPicPr>
            <a:picLocks noChangeAspect="1" noChangeArrowheads="1"/>
          </p:cNvPicPr>
          <p:nvPr/>
        </p:nvPicPr>
        <p:blipFill>
          <a:blip r:embed="rId3"/>
          <a:srcRect/>
          <a:stretch>
            <a:fillRect/>
          </a:stretch>
        </p:blipFill>
        <p:spPr bwMode="auto">
          <a:xfrm>
            <a:off x="642910" y="1714488"/>
            <a:ext cx="7929618" cy="3898103"/>
          </a:xfrm>
          <a:prstGeom prst="rect">
            <a:avLst/>
          </a:prstGeom>
          <a:noFill/>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erhi\Desktop\Zeichenfläche-1.png"/>
          <p:cNvPicPr>
            <a:picLocks noChangeAspect="1" noChangeArrowheads="1"/>
          </p:cNvPicPr>
          <p:nvPr/>
        </p:nvPicPr>
        <p:blipFill>
          <a:blip r:embed="rId2"/>
          <a:srcRect/>
          <a:stretch>
            <a:fillRect/>
          </a:stretch>
        </p:blipFill>
        <p:spPr bwMode="auto">
          <a:xfrm>
            <a:off x="785786" y="2571744"/>
            <a:ext cx="7467584" cy="3733792"/>
          </a:xfrm>
          <a:prstGeom prst="rect">
            <a:avLst/>
          </a:prstGeom>
          <a:noFill/>
        </p:spPr>
      </p:pic>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a:t>
            </a:r>
            <a:r>
              <a:rPr lang="de-DE" i="1" dirty="0" smtClean="0"/>
              <a:t>5e</a:t>
            </a:r>
            <a:r>
              <a:rPr lang="uk-UA" i="1" dirty="0" smtClean="0"/>
              <a:t> </a:t>
            </a:r>
            <a:endParaRPr lang="de-DE" i="1" dirty="0" smtClean="0"/>
          </a:p>
          <a:p>
            <a:pPr lvl="1"/>
            <a:r>
              <a:rPr lang="de-DE" dirty="0" smtClean="0"/>
              <a:t>Live </a:t>
            </a:r>
            <a:r>
              <a:rPr lang="de-DE" dirty="0" smtClean="0"/>
              <a:t>Hosting</a:t>
            </a:r>
          </a:p>
          <a:p>
            <a:pPr lvl="1"/>
            <a:r>
              <a:rPr lang="de-DE" dirty="0" smtClean="0"/>
              <a:t>Clear Cache </a:t>
            </a:r>
            <a:r>
              <a:rPr lang="de-DE" dirty="0" err="1" smtClean="0"/>
              <a:t>to</a:t>
            </a:r>
            <a:r>
              <a:rPr lang="de-DE" dirty="0" smtClean="0"/>
              <a:t> </a:t>
            </a:r>
            <a:r>
              <a:rPr lang="de-DE" dirty="0" err="1" smtClean="0"/>
              <a:t>see</a:t>
            </a:r>
            <a:r>
              <a:rPr lang="de-DE" dirty="0" smtClean="0"/>
              <a:t> </a:t>
            </a:r>
            <a:r>
              <a:rPr lang="de-DE" dirty="0" err="1" smtClean="0"/>
              <a:t>new</a:t>
            </a:r>
            <a:r>
              <a:rPr lang="de-DE" dirty="0" smtClean="0"/>
              <a:t> </a:t>
            </a:r>
            <a:r>
              <a:rPr lang="de-DE" dirty="0" err="1" smtClean="0"/>
              <a:t>changes</a:t>
            </a:r>
            <a:r>
              <a:rPr lang="de-DE" dirty="0" smtClean="0"/>
              <a:t> ;)</a:t>
            </a:r>
            <a:endParaRPr lang="de-DE" dirty="0" smtClean="0"/>
          </a:p>
          <a:p>
            <a:pPr lvl="1">
              <a:buFontTx/>
              <a:buChar char="-"/>
            </a:pPr>
            <a:endParaRPr lang="de-DE" sz="1200" i="1"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3"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31</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6" name="TextBox 15"/>
          <p:cNvSpPr txBox="1"/>
          <p:nvPr/>
        </p:nvSpPr>
        <p:spPr>
          <a:xfrm>
            <a:off x="1285852" y="1988098"/>
            <a:ext cx="6215106" cy="369332"/>
          </a:xfrm>
          <a:prstGeom prst="rect">
            <a:avLst/>
          </a:prstGeom>
          <a:noFill/>
        </p:spPr>
        <p:txBody>
          <a:bodyPr wrap="square" rtlCol="0">
            <a:spAutoFit/>
          </a:bodyPr>
          <a:lstStyle/>
          <a:p>
            <a:pPr algn="ctr"/>
            <a:r>
              <a:rPr lang="de-DE" dirty="0" smtClean="0">
                <a:hlinkClick r:id="rId4"/>
              </a:rPr>
              <a:t>https://weltportale-7b2cd.web.app/</a:t>
            </a:r>
            <a:endParaRPr lang="de-DE"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a:t>
            </a:r>
            <a:r>
              <a:rPr lang="de-DE" i="1" dirty="0" smtClean="0"/>
              <a:t>6a</a:t>
            </a:r>
            <a:endParaRPr lang="de-DE" i="1" dirty="0" smtClean="0"/>
          </a:p>
          <a:p>
            <a:pPr lvl="1">
              <a:buFontTx/>
              <a:buChar char="-"/>
            </a:pPr>
            <a:r>
              <a:rPr lang="de-DE" sz="1200" dirty="0" smtClean="0"/>
              <a:t>Login </a:t>
            </a:r>
            <a:r>
              <a:rPr lang="de-DE" sz="1200" dirty="0" err="1" smtClean="0"/>
              <a:t>with</a:t>
            </a:r>
            <a:r>
              <a:rPr lang="de-DE" sz="1200" dirty="0" smtClean="0"/>
              <a:t> NGXS State</a:t>
            </a:r>
          </a:p>
          <a:p>
            <a:pPr lvl="1">
              <a:buFontTx/>
              <a:buChar char="-"/>
            </a:pPr>
            <a:r>
              <a:rPr lang="de-DE" sz="1200" dirty="0" smtClean="0"/>
              <a:t>Filter implementiert </a:t>
            </a:r>
          </a:p>
          <a:p>
            <a:pPr lvl="1">
              <a:buFontTx/>
              <a:buChar char="-"/>
            </a:pPr>
            <a:r>
              <a:rPr lang="de-DE" sz="1200" dirty="0" smtClean="0"/>
              <a:t>N</a:t>
            </a:r>
            <a:r>
              <a:rPr lang="de-DE" sz="1200" dirty="0" smtClean="0"/>
              <a:t>ach Status Artikeln farblisch hervorheben</a:t>
            </a:r>
          </a:p>
          <a:p>
            <a:pPr lvl="1">
              <a:buFontTx/>
              <a:buChar char="-"/>
            </a:pPr>
            <a:endParaRPr lang="de-DE" dirty="0" smtClean="0"/>
          </a:p>
          <a:p>
            <a:pPr lvl="1">
              <a:buFontTx/>
              <a:buChar char="-"/>
            </a:pPr>
            <a:endParaRPr lang="de-DE"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32</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3" name="Picture 2" descr="C:\Users\serhi\Desktop\z6.png"/>
          <p:cNvPicPr>
            <a:picLocks noChangeAspect="1" noChangeArrowheads="1"/>
          </p:cNvPicPr>
          <p:nvPr/>
        </p:nvPicPr>
        <p:blipFill>
          <a:blip r:embed="rId3"/>
          <a:srcRect/>
          <a:stretch>
            <a:fillRect/>
          </a:stretch>
        </p:blipFill>
        <p:spPr bwMode="auto">
          <a:xfrm>
            <a:off x="642910" y="2093146"/>
            <a:ext cx="7715304" cy="3764746"/>
          </a:xfrm>
          <a:prstGeom prst="rect">
            <a:avLst/>
          </a:prstGeom>
          <a:noFill/>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a:t>
            </a:r>
            <a:r>
              <a:rPr lang="de-DE" i="1" dirty="0" smtClean="0"/>
              <a:t>6b</a:t>
            </a:r>
          </a:p>
          <a:p>
            <a:pPr lvl="1"/>
            <a:r>
              <a:rPr lang="de-DE" sz="1200" dirty="0" smtClean="0"/>
              <a:t>Nach Status Artikeln farblisch und äußerlich hervorheben</a:t>
            </a:r>
          </a:p>
          <a:p>
            <a:pPr lvl="1">
              <a:buFontTx/>
              <a:buChar char="-"/>
            </a:pPr>
            <a:endParaRPr lang="de-DE" dirty="0" smtClean="0"/>
          </a:p>
          <a:p>
            <a:pPr lvl="1">
              <a:buFontTx/>
              <a:buChar char="-"/>
            </a:pPr>
            <a:endParaRPr lang="de-DE"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33</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2050" name="Picture 2" descr="C:\Users\serhi\Desktop\6b.PNG"/>
          <p:cNvPicPr>
            <a:picLocks noChangeAspect="1" noChangeArrowheads="1"/>
          </p:cNvPicPr>
          <p:nvPr/>
        </p:nvPicPr>
        <p:blipFill>
          <a:blip r:embed="rId3"/>
          <a:srcRect/>
          <a:stretch>
            <a:fillRect/>
          </a:stretch>
        </p:blipFill>
        <p:spPr bwMode="auto">
          <a:xfrm>
            <a:off x="655442" y="1714488"/>
            <a:ext cx="7988524" cy="3881924"/>
          </a:xfrm>
          <a:prstGeom prst="rect">
            <a:avLst/>
          </a:prstGeom>
          <a:noFill/>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err="1" smtClean="0"/>
              <a:t>Must</a:t>
            </a:r>
            <a:r>
              <a:rPr lang="de-DE" i="1" dirty="0" smtClean="0"/>
              <a:t> &amp; Nice-</a:t>
            </a:r>
            <a:r>
              <a:rPr lang="de-DE" i="1" dirty="0" err="1" smtClean="0"/>
              <a:t>to</a:t>
            </a:r>
            <a:r>
              <a:rPr lang="de-DE" i="1" dirty="0" smtClean="0"/>
              <a:t>-</a:t>
            </a:r>
            <a:r>
              <a:rPr lang="de-DE" i="1" dirty="0" err="1" smtClean="0"/>
              <a:t>have</a:t>
            </a:r>
            <a:r>
              <a:rPr lang="de-DE" i="1" dirty="0" smtClean="0"/>
              <a:t> </a:t>
            </a:r>
            <a:r>
              <a:rPr lang="de-DE" i="1" dirty="0" err="1" smtClean="0"/>
              <a:t>Criteria</a:t>
            </a:r>
            <a:endParaRPr lang="de-DE" i="1" dirty="0" smtClean="0"/>
          </a:p>
          <a:p>
            <a:endParaRPr lang="de-DE" dirty="0" smtClean="0"/>
          </a:p>
          <a:p>
            <a:pPr lvl="1">
              <a:buFontTx/>
              <a:buChar char="-"/>
            </a:pPr>
            <a:endParaRPr lang="de-DE"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34</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6" name="Цилиндр 15"/>
          <p:cNvSpPr/>
          <p:nvPr/>
        </p:nvSpPr>
        <p:spPr>
          <a:xfrm>
            <a:off x="785786" y="1643050"/>
            <a:ext cx="3286148" cy="4707185"/>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Цилиндр 16"/>
          <p:cNvSpPr/>
          <p:nvPr/>
        </p:nvSpPr>
        <p:spPr>
          <a:xfrm>
            <a:off x="4786314" y="1643050"/>
            <a:ext cx="3286148" cy="4707185"/>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TextBox 17"/>
          <p:cNvSpPr txBox="1"/>
          <p:nvPr/>
        </p:nvSpPr>
        <p:spPr>
          <a:xfrm>
            <a:off x="1285852" y="1857364"/>
            <a:ext cx="2214578" cy="369332"/>
          </a:xfrm>
          <a:prstGeom prst="rect">
            <a:avLst/>
          </a:prstGeom>
          <a:noFill/>
        </p:spPr>
        <p:txBody>
          <a:bodyPr wrap="square" rtlCol="0">
            <a:spAutoFit/>
          </a:bodyPr>
          <a:lstStyle/>
          <a:p>
            <a:pPr algn="ctr"/>
            <a:r>
              <a:rPr lang="de-DE" dirty="0" err="1" smtClean="0"/>
              <a:t>Must</a:t>
            </a:r>
            <a:endParaRPr lang="de-DE" dirty="0"/>
          </a:p>
        </p:txBody>
      </p:sp>
      <p:sp>
        <p:nvSpPr>
          <p:cNvPr id="19" name="TextBox 18"/>
          <p:cNvSpPr txBox="1"/>
          <p:nvPr/>
        </p:nvSpPr>
        <p:spPr>
          <a:xfrm>
            <a:off x="5357818" y="1857364"/>
            <a:ext cx="2214578" cy="369332"/>
          </a:xfrm>
          <a:prstGeom prst="rect">
            <a:avLst/>
          </a:prstGeom>
          <a:noFill/>
        </p:spPr>
        <p:txBody>
          <a:bodyPr wrap="square" rtlCol="0">
            <a:spAutoFit/>
          </a:bodyPr>
          <a:lstStyle/>
          <a:p>
            <a:pPr algn="ctr"/>
            <a:r>
              <a:rPr lang="de-DE" dirty="0" smtClean="0"/>
              <a:t>Nice-</a:t>
            </a:r>
            <a:r>
              <a:rPr lang="de-DE" dirty="0" err="1" smtClean="0"/>
              <a:t>to</a:t>
            </a:r>
            <a:r>
              <a:rPr lang="de-DE" dirty="0" smtClean="0"/>
              <a:t>-</a:t>
            </a:r>
            <a:r>
              <a:rPr lang="de-DE" dirty="0" err="1" smtClean="0"/>
              <a:t>have</a:t>
            </a:r>
            <a:endParaRPr lang="de-DE" dirty="0"/>
          </a:p>
        </p:txBody>
      </p:sp>
      <p:sp>
        <p:nvSpPr>
          <p:cNvPr id="20" name="TextBox 19"/>
          <p:cNvSpPr txBox="1"/>
          <p:nvPr/>
        </p:nvSpPr>
        <p:spPr>
          <a:xfrm>
            <a:off x="857224" y="2583602"/>
            <a:ext cx="3286148" cy="2277547"/>
          </a:xfrm>
          <a:prstGeom prst="rect">
            <a:avLst/>
          </a:prstGeom>
          <a:noFill/>
        </p:spPr>
        <p:txBody>
          <a:bodyPr wrap="square" rtlCol="0">
            <a:spAutoFit/>
          </a:bodyPr>
          <a:lstStyle/>
          <a:p>
            <a:pPr>
              <a:buFont typeface="Arial" pitchFamily="34" charset="0"/>
              <a:buChar char="•"/>
            </a:pPr>
            <a:r>
              <a:rPr lang="de-DE" sz="1400" dirty="0" smtClean="0"/>
              <a:t> </a:t>
            </a:r>
            <a:r>
              <a:rPr lang="de-DE" sz="1400" dirty="0" smtClean="0"/>
              <a:t>Interaktives 3D Model</a:t>
            </a:r>
          </a:p>
          <a:p>
            <a:pPr>
              <a:buFont typeface="Arial" pitchFamily="34" charset="0"/>
              <a:buChar char="•"/>
            </a:pPr>
            <a:r>
              <a:rPr lang="de-DE" sz="1400" dirty="0" smtClean="0"/>
              <a:t> Sterne/Beleuchtung</a:t>
            </a:r>
          </a:p>
          <a:p>
            <a:pPr>
              <a:buFont typeface="Arial" pitchFamily="34" charset="0"/>
              <a:buChar char="•"/>
            </a:pPr>
            <a:r>
              <a:rPr lang="de-DE" sz="1400" dirty="0" smtClean="0"/>
              <a:t> </a:t>
            </a:r>
            <a:r>
              <a:rPr lang="de-DE" sz="1400" dirty="0" smtClean="0"/>
              <a:t>API Schnittstelle</a:t>
            </a:r>
          </a:p>
          <a:p>
            <a:pPr>
              <a:buFont typeface="Arial" pitchFamily="34" charset="0"/>
              <a:buChar char="•"/>
            </a:pPr>
            <a:r>
              <a:rPr lang="de-DE" sz="1400" dirty="0" smtClean="0"/>
              <a:t> Filter</a:t>
            </a:r>
          </a:p>
          <a:p>
            <a:pPr>
              <a:buFont typeface="Arial" pitchFamily="34" charset="0"/>
              <a:buChar char="•"/>
            </a:pPr>
            <a:r>
              <a:rPr lang="de-DE" sz="1400" dirty="0" smtClean="0"/>
              <a:t> Authentifizierung</a:t>
            </a:r>
          </a:p>
          <a:p>
            <a:pPr>
              <a:buFont typeface="Arial" pitchFamily="34" charset="0"/>
              <a:buChar char="•"/>
            </a:pPr>
            <a:r>
              <a:rPr lang="de-DE" sz="1400" dirty="0" smtClean="0"/>
              <a:t> Kommentare hinterlassen</a:t>
            </a:r>
          </a:p>
          <a:p>
            <a:pPr>
              <a:buFont typeface="Arial" pitchFamily="34" charset="0"/>
              <a:buChar char="•"/>
            </a:pPr>
            <a:r>
              <a:rPr lang="de-DE" sz="1400" dirty="0" smtClean="0"/>
              <a:t> Nutzerfreundliche Steuerungshinweise</a:t>
            </a:r>
          </a:p>
          <a:p>
            <a:pPr>
              <a:buFont typeface="Arial" pitchFamily="34" charset="0"/>
              <a:buChar char="•"/>
            </a:pPr>
            <a:r>
              <a:rPr lang="de-DE" sz="1400" dirty="0" smtClean="0"/>
              <a:t> </a:t>
            </a:r>
            <a:r>
              <a:rPr lang="de-DE" sz="1400" dirty="0" smtClean="0"/>
              <a:t>Teilunmöglichkeit auf Media Plattformen</a:t>
            </a:r>
          </a:p>
          <a:p>
            <a:pPr>
              <a:buFont typeface="Arial" pitchFamily="34" charset="0"/>
              <a:buChar char="•"/>
            </a:pPr>
            <a:r>
              <a:rPr lang="de-DE" sz="1400" dirty="0" smtClean="0"/>
              <a:t> </a:t>
            </a:r>
            <a:r>
              <a:rPr lang="de-DE" sz="1400" dirty="0" smtClean="0"/>
              <a:t>Intro Musik</a:t>
            </a:r>
          </a:p>
          <a:p>
            <a:endParaRPr lang="de-DE" sz="1600" dirty="0"/>
          </a:p>
        </p:txBody>
      </p:sp>
      <p:sp>
        <p:nvSpPr>
          <p:cNvPr id="21" name="TextBox 20"/>
          <p:cNvSpPr txBox="1"/>
          <p:nvPr/>
        </p:nvSpPr>
        <p:spPr>
          <a:xfrm>
            <a:off x="4857752" y="2571744"/>
            <a:ext cx="3429024" cy="2923877"/>
          </a:xfrm>
          <a:prstGeom prst="rect">
            <a:avLst/>
          </a:prstGeom>
          <a:noFill/>
        </p:spPr>
        <p:txBody>
          <a:bodyPr wrap="square" rtlCol="0">
            <a:spAutoFit/>
          </a:bodyPr>
          <a:lstStyle/>
          <a:p>
            <a:pPr>
              <a:buFont typeface="Arial" pitchFamily="34" charset="0"/>
              <a:buChar char="•"/>
            </a:pPr>
            <a:r>
              <a:rPr lang="de-DE" sz="1400" dirty="0" smtClean="0"/>
              <a:t> </a:t>
            </a:r>
            <a:r>
              <a:rPr lang="de-DE" sz="1400" dirty="0" err="1" smtClean="0"/>
              <a:t>Loader</a:t>
            </a:r>
            <a:r>
              <a:rPr lang="de-DE" sz="1400" dirty="0" smtClean="0"/>
              <a:t> Fenster mit Wetter Sprüche</a:t>
            </a:r>
          </a:p>
          <a:p>
            <a:pPr>
              <a:buFont typeface="Arial" pitchFamily="34" charset="0"/>
              <a:buChar char="•"/>
            </a:pPr>
            <a:r>
              <a:rPr lang="de-DE" sz="1400" dirty="0" smtClean="0"/>
              <a:t> </a:t>
            </a:r>
            <a:r>
              <a:rPr lang="de-DE" sz="1400" dirty="0" smtClean="0"/>
              <a:t> Kugel Interpolieren</a:t>
            </a:r>
          </a:p>
          <a:p>
            <a:pPr>
              <a:buFont typeface="Arial" pitchFamily="34" charset="0"/>
              <a:buChar char="•"/>
            </a:pPr>
            <a:r>
              <a:rPr lang="de-DE" sz="1400" dirty="0" smtClean="0"/>
              <a:t> </a:t>
            </a:r>
            <a:r>
              <a:rPr lang="de-DE" sz="1400" dirty="0" smtClean="0"/>
              <a:t> Text Animation mit </a:t>
            </a:r>
            <a:r>
              <a:rPr lang="de-DE" sz="1400" dirty="0" err="1" smtClean="0"/>
              <a:t>Scrambler</a:t>
            </a:r>
            <a:endParaRPr lang="de-DE" sz="1400" dirty="0" smtClean="0"/>
          </a:p>
          <a:p>
            <a:pPr>
              <a:buFont typeface="Arial" pitchFamily="34" charset="0"/>
              <a:buChar char="•"/>
            </a:pPr>
            <a:r>
              <a:rPr lang="de-DE" sz="1400" dirty="0" smtClean="0"/>
              <a:t> </a:t>
            </a:r>
            <a:r>
              <a:rPr lang="de-DE" sz="1400" dirty="0" smtClean="0"/>
              <a:t> </a:t>
            </a:r>
            <a:r>
              <a:rPr lang="de-DE" sz="1400" dirty="0" err="1" smtClean="0"/>
              <a:t>Like</a:t>
            </a:r>
            <a:r>
              <a:rPr lang="de-DE" sz="1400" dirty="0" smtClean="0"/>
              <a:t>/</a:t>
            </a:r>
            <a:r>
              <a:rPr lang="de-DE" sz="1400" dirty="0" err="1" smtClean="0"/>
              <a:t>Dislike</a:t>
            </a:r>
            <a:r>
              <a:rPr lang="de-DE" sz="1400" dirty="0" smtClean="0"/>
              <a:t> Knopfe</a:t>
            </a:r>
          </a:p>
          <a:p>
            <a:pPr>
              <a:buFont typeface="Arial" pitchFamily="34" charset="0"/>
              <a:buChar char="•"/>
            </a:pPr>
            <a:r>
              <a:rPr lang="de-DE" sz="1400" dirty="0" smtClean="0"/>
              <a:t> Mini </a:t>
            </a:r>
            <a:r>
              <a:rPr lang="de-DE" sz="1400" dirty="0" err="1" smtClean="0"/>
              <a:t>Map</a:t>
            </a:r>
            <a:endParaRPr lang="de-DE" sz="1400" dirty="0" smtClean="0"/>
          </a:p>
          <a:p>
            <a:pPr>
              <a:buFont typeface="Arial" pitchFamily="34" charset="0"/>
              <a:buChar char="•"/>
            </a:pPr>
            <a:r>
              <a:rPr lang="de-DE" sz="1400" dirty="0" smtClean="0"/>
              <a:t> </a:t>
            </a:r>
            <a:r>
              <a:rPr lang="de-DE" sz="1400" dirty="0" smtClean="0"/>
              <a:t>Spende Knopf</a:t>
            </a:r>
          </a:p>
          <a:p>
            <a:pPr>
              <a:buFont typeface="Arial" pitchFamily="34" charset="0"/>
              <a:buChar char="•"/>
            </a:pPr>
            <a:r>
              <a:rPr lang="de-DE" sz="1400" dirty="0" smtClean="0"/>
              <a:t> Chat</a:t>
            </a:r>
          </a:p>
          <a:p>
            <a:pPr>
              <a:buFont typeface="Arial" pitchFamily="34" charset="0"/>
              <a:buChar char="•"/>
            </a:pPr>
            <a:r>
              <a:rPr lang="de-DE" sz="1400" dirty="0" smtClean="0"/>
              <a:t> </a:t>
            </a:r>
            <a:r>
              <a:rPr lang="de-DE" sz="1400" dirty="0" err="1" smtClean="0"/>
              <a:t>Curve</a:t>
            </a:r>
            <a:r>
              <a:rPr lang="de-DE" sz="1400" dirty="0" smtClean="0"/>
              <a:t> von Standort zum ‚</a:t>
            </a:r>
            <a:r>
              <a:rPr lang="de-DE" sz="1400" dirty="0" err="1" smtClean="0"/>
              <a:t>Disaster</a:t>
            </a:r>
            <a:r>
              <a:rPr lang="de-DE" sz="1400" dirty="0" smtClean="0"/>
              <a:t>‘ Ort</a:t>
            </a:r>
          </a:p>
          <a:p>
            <a:pPr>
              <a:buFont typeface="Arial" pitchFamily="34" charset="0"/>
              <a:buChar char="•"/>
            </a:pPr>
            <a:r>
              <a:rPr lang="de-DE" sz="1400" dirty="0" smtClean="0"/>
              <a:t> </a:t>
            </a:r>
            <a:r>
              <a:rPr lang="de-DE" sz="1400" dirty="0" smtClean="0"/>
              <a:t>Aktuelle Anzahl der Zuschauer</a:t>
            </a:r>
          </a:p>
          <a:p>
            <a:pPr>
              <a:buFont typeface="Arial" pitchFamily="34" charset="0"/>
              <a:buChar char="•"/>
            </a:pPr>
            <a:r>
              <a:rPr lang="de-DE" sz="1400" dirty="0" smtClean="0"/>
              <a:t> Kommentare in Baum Struktur</a:t>
            </a:r>
          </a:p>
          <a:p>
            <a:pPr>
              <a:buFont typeface="Arial" pitchFamily="34" charset="0"/>
              <a:buChar char="•"/>
            </a:pPr>
            <a:r>
              <a:rPr lang="de-DE" sz="1400" dirty="0" smtClean="0"/>
              <a:t> 3D-Model auf enzsprechenden Orten</a:t>
            </a:r>
          </a:p>
          <a:p>
            <a:pPr>
              <a:buFont typeface="Arial" pitchFamily="34" charset="0"/>
              <a:buChar char="•"/>
            </a:pPr>
            <a:r>
              <a:rPr lang="de-DE" sz="1400" dirty="0" smtClean="0"/>
              <a:t> Menu für Gestaltung der Szene</a:t>
            </a:r>
          </a:p>
          <a:p>
            <a:pPr>
              <a:buFont typeface="Arial" pitchFamily="34" charset="0"/>
              <a:buChar char="•"/>
            </a:pPr>
            <a:endParaRPr lang="de-DE" sz="1600"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4: Projektabgabe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Test</a:t>
            </a:r>
            <a:endParaRPr lang="de-DE"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35</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428792" y="-142892"/>
            <a:ext cx="8229600" cy="1143000"/>
          </a:xfrm>
        </p:spPr>
        <p:txBody>
          <a:bodyPr>
            <a:normAutofit/>
          </a:bodyPr>
          <a:lstStyle/>
          <a:p>
            <a:r>
              <a:rPr lang="de-DE" sz="2800" dirty="0" smtClean="0"/>
              <a:t>Teil 1: Projektideen (10% Beleg)</a:t>
            </a:r>
            <a:endParaRPr lang="de-DE" sz="2800" dirty="0"/>
          </a:p>
        </p:txBody>
      </p:sp>
      <p:sp>
        <p:nvSpPr>
          <p:cNvPr id="4" name="Текст 2"/>
          <p:cNvSpPr>
            <a:spLocks noGrp="1"/>
          </p:cNvSpPr>
          <p:nvPr>
            <p:ph idx="1"/>
          </p:nvPr>
        </p:nvSpPr>
        <p:spPr>
          <a:xfrm>
            <a:off x="428596" y="1000108"/>
            <a:ext cx="4714908" cy="5357850"/>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Dieses Projekt ist</a:t>
            </a:r>
          </a:p>
          <a:p>
            <a:pPr lvl="1"/>
            <a:r>
              <a:rPr lang="de-DE" dirty="0" smtClean="0"/>
              <a:t>Interaktiv (Zoomen, drehen der 3D Modell)</a:t>
            </a:r>
          </a:p>
          <a:p>
            <a:pPr lvl="2"/>
            <a:r>
              <a:rPr lang="de-DE" dirty="0" smtClean="0"/>
              <a:t>N:1 (Besucher dieses Webseite können auf den selben Ort zugreifen)</a:t>
            </a:r>
          </a:p>
          <a:p>
            <a:pPr lvl="2"/>
            <a:r>
              <a:rPr lang="de-DE" dirty="0" smtClean="0"/>
              <a:t>N:N (Beim Chat Implementierung, auch weitere Interaktionen denkbar,  </a:t>
            </a:r>
            <a:r>
              <a:rPr lang="de-DE" dirty="0" err="1" smtClean="0"/>
              <a:t>z.B</a:t>
            </a:r>
            <a:r>
              <a:rPr lang="de-DE" dirty="0" smtClean="0"/>
              <a:t> bei mini Welten)</a:t>
            </a:r>
          </a:p>
          <a:p>
            <a:pPr lvl="2"/>
            <a:r>
              <a:rPr lang="de-DE" dirty="0" smtClean="0"/>
              <a:t>Visuell (90%), da Web basiert</a:t>
            </a:r>
          </a:p>
          <a:p>
            <a:pPr lvl="2"/>
            <a:r>
              <a:rPr lang="de-DE" dirty="0" smtClean="0"/>
              <a:t>Akustik (10%), Intro Musik, Menüsteuerung</a:t>
            </a:r>
          </a:p>
          <a:p>
            <a:pPr lvl="1"/>
            <a:r>
              <a:rPr lang="de-DE" dirty="0" smtClean="0"/>
              <a:t>Innovativ </a:t>
            </a:r>
          </a:p>
          <a:p>
            <a:pPr lvl="2"/>
            <a:r>
              <a:rPr lang="de-DE" dirty="0" smtClean="0"/>
              <a:t>Echtzeit basierte Applikation mit neue Technologien</a:t>
            </a:r>
          </a:p>
          <a:p>
            <a:pPr lvl="2"/>
            <a:r>
              <a:rPr lang="de-DE" dirty="0" smtClean="0"/>
              <a:t>Schön für den Portfolio eines Webentwicklers</a:t>
            </a:r>
          </a:p>
          <a:p>
            <a:pPr lvl="2"/>
            <a:r>
              <a:rPr lang="de-DE" dirty="0" smtClean="0"/>
              <a:t>Kein langweiligen Dropdown Menüs</a:t>
            </a:r>
          </a:p>
          <a:p>
            <a:pPr lvl="1"/>
            <a:r>
              <a:rPr lang="de-DE" dirty="0" smtClean="0"/>
              <a:t>Intuitiv (Leicht Steuerbar per Mause)</a:t>
            </a:r>
          </a:p>
          <a:p>
            <a:pPr lvl="1"/>
            <a:r>
              <a:rPr lang="de-DE" dirty="0" smtClean="0"/>
              <a:t>Skalierbar (Man kann der Projekt weiter entwickeln, indem man weitere Infos, wie Kategorien, Prioritäten, Zuschauer Anzahl, Spenden Knöpfe, Soziale Netzwerke usw. zufügt)</a:t>
            </a:r>
          </a:p>
          <a:p>
            <a:pPr lvl="1"/>
            <a:r>
              <a:rPr lang="de-DE" dirty="0" smtClean="0"/>
              <a:t>Anwendungsorientiert (Klein, Schick, Kreativ)</a:t>
            </a:r>
          </a:p>
          <a:p>
            <a:pPr lvl="1"/>
            <a:r>
              <a:rPr lang="de-DE" dirty="0" smtClean="0"/>
              <a:t>Zukunftsorientiert (Vorbereitung für VR)</a:t>
            </a:r>
          </a:p>
          <a:p>
            <a:pPr lvl="1"/>
            <a:endParaRPr lang="de-DE"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4</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2051" name="Picture 3" descr="C:\Users\serhi\Desktop\IT-Consulting_IT-Projektge_DELTA_proveris_AG_.jpg"/>
          <p:cNvPicPr>
            <a:picLocks noChangeAspect="1" noChangeArrowheads="1"/>
          </p:cNvPicPr>
          <p:nvPr/>
        </p:nvPicPr>
        <p:blipFill>
          <a:blip r:embed="rId3"/>
          <a:srcRect/>
          <a:stretch>
            <a:fillRect/>
          </a:stretch>
        </p:blipFill>
        <p:spPr bwMode="auto">
          <a:xfrm rot="16200000">
            <a:off x="4705351" y="1938325"/>
            <a:ext cx="4733957" cy="3000393"/>
          </a:xfrm>
          <a:prstGeom prst="rect">
            <a:avLst/>
          </a:prstGeom>
          <a:noFill/>
        </p:spPr>
      </p:pic>
      <p:sp>
        <p:nvSpPr>
          <p:cNvPr id="16" name="TextBox 15"/>
          <p:cNvSpPr txBox="1"/>
          <p:nvPr/>
        </p:nvSpPr>
        <p:spPr>
          <a:xfrm>
            <a:off x="5572132" y="5929330"/>
            <a:ext cx="3000396" cy="307777"/>
          </a:xfrm>
          <a:prstGeom prst="rect">
            <a:avLst/>
          </a:prstGeom>
          <a:noFill/>
        </p:spPr>
        <p:txBody>
          <a:bodyPr wrap="square" rtlCol="0">
            <a:spAutoFit/>
          </a:bodyPr>
          <a:lstStyle/>
          <a:p>
            <a:pPr algn="ctr"/>
            <a:r>
              <a:rPr lang="de-DE" sz="1400" dirty="0" smtClean="0">
                <a:hlinkClick r:id="rId4"/>
              </a:rPr>
              <a:t>Ideen auswerten</a:t>
            </a:r>
            <a:endParaRPr lang="de-DE" sz="14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serhi\Desktop\download.png"/>
          <p:cNvPicPr>
            <a:picLocks noChangeAspect="1" noChangeArrowheads="1"/>
          </p:cNvPicPr>
          <p:nvPr/>
        </p:nvPicPr>
        <p:blipFill>
          <a:blip r:embed="rId2"/>
          <a:srcRect/>
          <a:stretch>
            <a:fillRect/>
          </a:stretch>
        </p:blipFill>
        <p:spPr bwMode="auto">
          <a:xfrm>
            <a:off x="35259" y="4051265"/>
            <a:ext cx="2822229" cy="1878065"/>
          </a:xfrm>
          <a:prstGeom prst="rect">
            <a:avLst/>
          </a:prstGeom>
          <a:noFill/>
        </p:spPr>
      </p:pic>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3"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5</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pic>
        <p:nvPicPr>
          <p:cNvPr id="1026" name="Picture 2" descr="C:\Users\serhi\Desktop\Das-kommt-2014-1024x576-fa9b19f734254de7.jpg"/>
          <p:cNvPicPr>
            <a:picLocks noChangeAspect="1" noChangeArrowheads="1"/>
          </p:cNvPicPr>
          <p:nvPr/>
        </p:nvPicPr>
        <p:blipFill>
          <a:blip r:embed="rId4" cstate="print"/>
          <a:srcRect/>
          <a:stretch>
            <a:fillRect/>
          </a:stretch>
        </p:blipFill>
        <p:spPr bwMode="auto">
          <a:xfrm flipH="1">
            <a:off x="2171856" y="1071546"/>
            <a:ext cx="1436698" cy="808143"/>
          </a:xfrm>
          <a:prstGeom prst="rect">
            <a:avLst/>
          </a:prstGeom>
          <a:noFill/>
        </p:spPr>
      </p:pic>
      <p:pic>
        <p:nvPicPr>
          <p:cNvPr id="1027" name="Picture 3" descr="C:\Users\serhi\Desktop\download.png"/>
          <p:cNvPicPr>
            <a:picLocks noChangeAspect="1" noChangeArrowheads="1"/>
          </p:cNvPicPr>
          <p:nvPr/>
        </p:nvPicPr>
        <p:blipFill>
          <a:blip r:embed="rId5"/>
          <a:srcRect/>
          <a:stretch>
            <a:fillRect/>
          </a:stretch>
        </p:blipFill>
        <p:spPr bwMode="auto">
          <a:xfrm>
            <a:off x="1671790" y="1928802"/>
            <a:ext cx="714380" cy="714380"/>
          </a:xfrm>
          <a:prstGeom prst="rect">
            <a:avLst/>
          </a:prstGeom>
          <a:noFill/>
        </p:spPr>
      </p:pic>
      <p:pic>
        <p:nvPicPr>
          <p:cNvPr id="1028" name="Picture 4" descr="C:\Users\serhi\Desktop\download.jpg"/>
          <p:cNvPicPr>
            <a:picLocks noChangeAspect="1" noChangeArrowheads="1"/>
          </p:cNvPicPr>
          <p:nvPr/>
        </p:nvPicPr>
        <p:blipFill>
          <a:blip r:embed="rId6"/>
          <a:srcRect/>
          <a:stretch>
            <a:fillRect/>
          </a:stretch>
        </p:blipFill>
        <p:spPr bwMode="auto">
          <a:xfrm>
            <a:off x="2675960" y="1998647"/>
            <a:ext cx="1710474" cy="573097"/>
          </a:xfrm>
          <a:prstGeom prst="rect">
            <a:avLst/>
          </a:prstGeom>
          <a:noFill/>
        </p:spPr>
      </p:pic>
      <p:pic>
        <p:nvPicPr>
          <p:cNvPr id="1029" name="Picture 5" descr="C:\Users\serhi\Desktop\download.png"/>
          <p:cNvPicPr>
            <a:picLocks noChangeAspect="1" noChangeArrowheads="1"/>
          </p:cNvPicPr>
          <p:nvPr/>
        </p:nvPicPr>
        <p:blipFill>
          <a:blip r:embed="rId7"/>
          <a:srcRect/>
          <a:stretch>
            <a:fillRect/>
          </a:stretch>
        </p:blipFill>
        <p:spPr bwMode="auto">
          <a:xfrm>
            <a:off x="2386171" y="2665507"/>
            <a:ext cx="1214445" cy="680089"/>
          </a:xfrm>
          <a:prstGeom prst="rect">
            <a:avLst/>
          </a:prstGeom>
          <a:noFill/>
        </p:spPr>
      </p:pic>
      <p:pic>
        <p:nvPicPr>
          <p:cNvPr id="1031" name="Picture 7" descr="C:\Users\serhi\Desktop\1_4pcAVkaZOTLrcUV9dio3oA.png"/>
          <p:cNvPicPr>
            <a:picLocks noChangeAspect="1" noChangeArrowheads="1"/>
          </p:cNvPicPr>
          <p:nvPr/>
        </p:nvPicPr>
        <p:blipFill>
          <a:blip r:embed="rId8" cstate="print"/>
          <a:srcRect/>
          <a:stretch>
            <a:fillRect/>
          </a:stretch>
        </p:blipFill>
        <p:spPr bwMode="auto">
          <a:xfrm>
            <a:off x="1028848" y="2736945"/>
            <a:ext cx="1428760" cy="674692"/>
          </a:xfrm>
          <a:prstGeom prst="rect">
            <a:avLst/>
          </a:prstGeom>
          <a:noFill/>
        </p:spPr>
      </p:pic>
      <p:pic>
        <p:nvPicPr>
          <p:cNvPr id="1034" name="Picture 10" descr="C:\Users\serhi\Desktop\Angular_full_color_logo.svg.png"/>
          <p:cNvPicPr>
            <a:picLocks noChangeAspect="1" noChangeArrowheads="1"/>
          </p:cNvPicPr>
          <p:nvPr/>
        </p:nvPicPr>
        <p:blipFill>
          <a:blip r:embed="rId9" cstate="print"/>
          <a:srcRect/>
          <a:stretch>
            <a:fillRect/>
          </a:stretch>
        </p:blipFill>
        <p:spPr bwMode="auto">
          <a:xfrm>
            <a:off x="1714536" y="3379887"/>
            <a:ext cx="1000076" cy="1000076"/>
          </a:xfrm>
          <a:prstGeom prst="rect">
            <a:avLst/>
          </a:prstGeom>
          <a:noFill/>
        </p:spPr>
      </p:pic>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3076" name="Picture 4" descr="C:\Users\serhi\Desktop\google-chrome_logo_01_b2article_artwork.jpg"/>
          <p:cNvPicPr>
            <a:picLocks noChangeAspect="1" noChangeArrowheads="1"/>
          </p:cNvPicPr>
          <p:nvPr/>
        </p:nvPicPr>
        <p:blipFill>
          <a:blip r:embed="rId10" cstate="print"/>
          <a:srcRect/>
          <a:stretch>
            <a:fillRect/>
          </a:stretch>
        </p:blipFill>
        <p:spPr bwMode="auto">
          <a:xfrm>
            <a:off x="3621961" y="2750339"/>
            <a:ext cx="1357322" cy="678661"/>
          </a:xfrm>
          <a:prstGeom prst="rect">
            <a:avLst/>
          </a:prstGeom>
          <a:noFill/>
        </p:spPr>
      </p:pic>
      <p:pic>
        <p:nvPicPr>
          <p:cNvPr id="3077" name="Picture 5" descr="C:\Users\serhi\Desktop\1200px-Firebase_Logo.svg.png"/>
          <p:cNvPicPr>
            <a:picLocks noChangeAspect="1" noChangeArrowheads="1"/>
          </p:cNvPicPr>
          <p:nvPr/>
        </p:nvPicPr>
        <p:blipFill>
          <a:blip r:embed="rId11" cstate="print"/>
          <a:srcRect/>
          <a:stretch>
            <a:fillRect/>
          </a:stretch>
        </p:blipFill>
        <p:spPr bwMode="auto">
          <a:xfrm>
            <a:off x="2925118" y="4643446"/>
            <a:ext cx="2647014" cy="745575"/>
          </a:xfrm>
          <a:prstGeom prst="rect">
            <a:avLst/>
          </a:prstGeom>
          <a:noFill/>
        </p:spPr>
      </p:pic>
      <p:pic>
        <p:nvPicPr>
          <p:cNvPr id="3078" name="Picture 6" descr="C:\Users\serhi\Desktop\main-qimg-72d2b3b2f333f098a528b2b49a0e13b6.png"/>
          <p:cNvPicPr>
            <a:picLocks noChangeAspect="1" noChangeArrowheads="1"/>
          </p:cNvPicPr>
          <p:nvPr/>
        </p:nvPicPr>
        <p:blipFill>
          <a:blip r:embed="rId12"/>
          <a:srcRect/>
          <a:stretch>
            <a:fillRect/>
          </a:stretch>
        </p:blipFill>
        <p:spPr bwMode="auto">
          <a:xfrm>
            <a:off x="571472" y="3357562"/>
            <a:ext cx="1071570" cy="1134914"/>
          </a:xfrm>
          <a:prstGeom prst="rect">
            <a:avLst/>
          </a:prstGeom>
          <a:noFill/>
        </p:spPr>
      </p:pic>
      <p:pic>
        <p:nvPicPr>
          <p:cNvPr id="1035" name="Picture 11" descr="C:\Users\serhi\Desktop\1_a2Da_CQHUsSKTCTRI2tYhQ.png"/>
          <p:cNvPicPr>
            <a:picLocks noChangeAspect="1" noChangeArrowheads="1"/>
          </p:cNvPicPr>
          <p:nvPr/>
        </p:nvPicPr>
        <p:blipFill>
          <a:blip r:embed="rId13" cstate="print"/>
          <a:srcRect/>
          <a:stretch>
            <a:fillRect/>
          </a:stretch>
        </p:blipFill>
        <p:spPr bwMode="auto">
          <a:xfrm>
            <a:off x="2643174" y="3476652"/>
            <a:ext cx="3093179" cy="952480"/>
          </a:xfrm>
          <a:prstGeom prst="rect">
            <a:avLst/>
          </a:prstGeom>
          <a:noFill/>
        </p:spPr>
      </p:pic>
      <p:sp>
        <p:nvSpPr>
          <p:cNvPr id="4" name="Текст 2"/>
          <p:cNvSpPr>
            <a:spLocks noGrp="1"/>
          </p:cNvSpPr>
          <p:nvPr>
            <p:ph idx="1"/>
          </p:nvPr>
        </p:nvSpPr>
        <p:spPr>
          <a:xfrm>
            <a:off x="5415026" y="1000108"/>
            <a:ext cx="3514692"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Technik</a:t>
            </a:r>
          </a:p>
          <a:p>
            <a:pPr lvl="1"/>
            <a:r>
              <a:rPr lang="de-DE" dirty="0" smtClean="0"/>
              <a:t>PC, Tablett, Handy</a:t>
            </a:r>
          </a:p>
          <a:p>
            <a:r>
              <a:rPr lang="de-DE" dirty="0" smtClean="0"/>
              <a:t>Kommunikationswerkzeuge</a:t>
            </a:r>
          </a:p>
          <a:p>
            <a:pPr lvl="1"/>
            <a:r>
              <a:rPr lang="de-DE" dirty="0" err="1" smtClean="0"/>
              <a:t>Skype</a:t>
            </a:r>
            <a:r>
              <a:rPr lang="de-DE" dirty="0" smtClean="0"/>
              <a:t>, </a:t>
            </a:r>
            <a:r>
              <a:rPr lang="de-DE" dirty="0" err="1" smtClean="0"/>
              <a:t>Jira</a:t>
            </a:r>
            <a:endParaRPr lang="de-DE" dirty="0" smtClean="0"/>
          </a:p>
          <a:p>
            <a:r>
              <a:rPr lang="de-DE" dirty="0" smtClean="0"/>
              <a:t>Software</a:t>
            </a:r>
          </a:p>
          <a:p>
            <a:pPr lvl="1"/>
            <a:r>
              <a:rPr lang="de-DE" dirty="0" smtClean="0"/>
              <a:t>Visual Studio Code (Node.js)</a:t>
            </a:r>
          </a:p>
          <a:p>
            <a:pPr lvl="1"/>
            <a:r>
              <a:rPr lang="de-DE" dirty="0" err="1" smtClean="0"/>
              <a:t>Github</a:t>
            </a:r>
            <a:endParaRPr lang="de-DE" dirty="0" smtClean="0"/>
          </a:p>
          <a:p>
            <a:pPr lvl="1"/>
            <a:r>
              <a:rPr lang="de-DE" dirty="0" smtClean="0"/>
              <a:t>Google Chrome</a:t>
            </a:r>
          </a:p>
          <a:p>
            <a:r>
              <a:rPr lang="de-DE" dirty="0" smtClean="0"/>
              <a:t>Programmiersprachen</a:t>
            </a:r>
          </a:p>
          <a:p>
            <a:pPr lvl="1"/>
            <a:r>
              <a:rPr lang="de-DE" dirty="0" smtClean="0"/>
              <a:t>Angular</a:t>
            </a:r>
          </a:p>
          <a:p>
            <a:pPr lvl="2"/>
            <a:r>
              <a:rPr lang="de-DE" dirty="0" err="1" smtClean="0"/>
              <a:t>Typescript</a:t>
            </a:r>
            <a:endParaRPr lang="de-DE" dirty="0" smtClean="0"/>
          </a:p>
          <a:p>
            <a:pPr lvl="2"/>
            <a:r>
              <a:rPr lang="de-DE" dirty="0" smtClean="0"/>
              <a:t>JS (</a:t>
            </a:r>
            <a:r>
              <a:rPr lang="de-DE" dirty="0" smtClean="0">
                <a:hlinkClick r:id="rId14"/>
              </a:rPr>
              <a:t>Three.js</a:t>
            </a:r>
            <a:r>
              <a:rPr lang="de-DE" dirty="0" smtClean="0"/>
              <a:t>)</a:t>
            </a:r>
          </a:p>
          <a:p>
            <a:pPr lvl="2"/>
            <a:r>
              <a:rPr lang="de-DE" dirty="0" smtClean="0"/>
              <a:t>HTML</a:t>
            </a:r>
          </a:p>
          <a:p>
            <a:pPr lvl="2"/>
            <a:r>
              <a:rPr lang="de-DE" dirty="0" smtClean="0"/>
              <a:t>CSS</a:t>
            </a:r>
          </a:p>
          <a:p>
            <a:pPr lvl="1"/>
            <a:r>
              <a:rPr lang="de-DE" dirty="0" err="1" smtClean="0"/>
              <a:t>Firebase</a:t>
            </a:r>
            <a:r>
              <a:rPr lang="de-DE" dirty="0" smtClean="0"/>
              <a:t> (</a:t>
            </a:r>
            <a:r>
              <a:rPr lang="de-DE" dirty="0" err="1" smtClean="0"/>
              <a:t>NoSQL</a:t>
            </a:r>
            <a:r>
              <a:rPr lang="de-DE" dirty="0" smtClean="0"/>
              <a:t>)</a:t>
            </a:r>
          </a:p>
          <a:p>
            <a:pPr>
              <a:buNone/>
            </a:pPr>
            <a:endParaRPr lang="de-DE"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2357430"/>
            <a:ext cx="8229600" cy="400052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API Schnittstelle </a:t>
            </a:r>
            <a:r>
              <a:rPr lang="de-DE" dirty="0" smtClean="0">
                <a:hlinkClick r:id="rId2"/>
              </a:rPr>
              <a:t>online</a:t>
            </a:r>
            <a:r>
              <a:rPr lang="de-DE" dirty="0" smtClean="0"/>
              <a:t> ausprobieren</a:t>
            </a:r>
            <a:endParaRPr lang="en-US" b="1" dirty="0" smtClean="0">
              <a:solidFill>
                <a:srgbClr val="00B050"/>
              </a:solidFill>
            </a:endParaRPr>
          </a:p>
          <a:p>
            <a:pPr lvl="1"/>
            <a:r>
              <a:rPr lang="en-US" b="1" dirty="0" smtClean="0"/>
              <a:t>XML</a:t>
            </a:r>
          </a:p>
          <a:p>
            <a:pPr lvl="2"/>
            <a:r>
              <a:rPr lang="en-US" dirty="0" smtClean="0">
                <a:hlinkClick r:id="rId3"/>
              </a:rPr>
              <a:t>Global Disaster Alert and Coordination S</a:t>
            </a:r>
            <a:r>
              <a:rPr lang="de-DE" dirty="0" err="1" smtClean="0">
                <a:hlinkClick r:id="rId3"/>
              </a:rPr>
              <a:t>ystem</a:t>
            </a:r>
            <a:r>
              <a:rPr lang="de-DE" dirty="0" smtClean="0"/>
              <a:t> (GDACS)</a:t>
            </a:r>
          </a:p>
          <a:p>
            <a:pPr lvl="3"/>
            <a:r>
              <a:rPr lang="de-DE" sz="1600" b="1" dirty="0" smtClean="0">
                <a:solidFill>
                  <a:srgbClr val="FF0000"/>
                </a:solidFill>
              </a:rPr>
              <a:t>Cross Origin </a:t>
            </a:r>
            <a:r>
              <a:rPr lang="de-DE" sz="1600" b="1" dirty="0" err="1" smtClean="0">
                <a:solidFill>
                  <a:srgbClr val="FF0000"/>
                </a:solidFill>
              </a:rPr>
              <a:t>Resource</a:t>
            </a:r>
            <a:r>
              <a:rPr lang="de-DE" sz="1600" b="1" dirty="0" smtClean="0">
                <a:solidFill>
                  <a:srgbClr val="FF0000"/>
                </a:solidFill>
              </a:rPr>
              <a:t> Sharing (CORS) Problem</a:t>
            </a:r>
            <a:endParaRPr lang="en-US" sz="1600" b="1" dirty="0" smtClean="0">
              <a:solidFill>
                <a:srgbClr val="FF0000"/>
              </a:solidFill>
            </a:endParaRPr>
          </a:p>
          <a:p>
            <a:pPr lvl="1"/>
            <a:r>
              <a:rPr lang="en-US" b="1" dirty="0" smtClean="0"/>
              <a:t>JSON</a:t>
            </a:r>
          </a:p>
          <a:p>
            <a:pPr lvl="2"/>
            <a:r>
              <a:rPr lang="en-US" dirty="0" err="1" smtClean="0">
                <a:hlinkClick r:id="rId4"/>
              </a:rPr>
              <a:t>Rankiteo</a:t>
            </a:r>
            <a:r>
              <a:rPr lang="en-US" dirty="0" smtClean="0">
                <a:hlinkClick r:id="rId4"/>
              </a:rPr>
              <a:t> Climate Risk Assessment</a:t>
            </a:r>
            <a:r>
              <a:rPr lang="en-US" dirty="0" smtClean="0"/>
              <a:t> (Menu: </a:t>
            </a:r>
            <a:r>
              <a:rPr lang="de-DE" dirty="0" err="1" smtClean="0"/>
              <a:t>GetDisasterTypeByDate</a:t>
            </a:r>
            <a:r>
              <a:rPr lang="en-US" dirty="0" smtClean="0"/>
              <a:t>)</a:t>
            </a:r>
          </a:p>
          <a:p>
            <a:pPr lvl="3"/>
            <a:r>
              <a:rPr lang="en-US" sz="1600" b="1" dirty="0" smtClean="0">
                <a:solidFill>
                  <a:srgbClr val="FFC000"/>
                </a:solidFill>
              </a:rPr>
              <a:t>Basic $0.00 / mo (max. 50 Requests / month)</a:t>
            </a:r>
          </a:p>
          <a:p>
            <a:pPr lvl="3"/>
            <a:r>
              <a:rPr lang="en-US" sz="1600" dirty="0" smtClean="0"/>
              <a:t>Pro $299.00 / mo (max. 10 000 Requests / month)</a:t>
            </a:r>
          </a:p>
          <a:p>
            <a:pPr lvl="3"/>
            <a:r>
              <a:rPr lang="en-US" sz="1600" dirty="0" smtClean="0"/>
              <a:t>Ultra $ 999.00 / mo (max. 100 000 Requests / month)</a:t>
            </a:r>
          </a:p>
          <a:p>
            <a:pPr lvl="2"/>
            <a:r>
              <a:rPr lang="de-DE" dirty="0" smtClean="0">
                <a:hlinkClick r:id="rId5"/>
              </a:rPr>
              <a:t>United </a:t>
            </a:r>
            <a:r>
              <a:rPr lang="de-DE" dirty="0" err="1" smtClean="0">
                <a:hlinkClick r:id="rId5"/>
              </a:rPr>
              <a:t>Nations</a:t>
            </a:r>
            <a:r>
              <a:rPr lang="de-DE" dirty="0" smtClean="0">
                <a:hlinkClick r:id="rId5"/>
              </a:rPr>
              <a:t> Office </a:t>
            </a:r>
            <a:r>
              <a:rPr lang="de-DE" dirty="0" err="1" smtClean="0">
                <a:hlinkClick r:id="rId5"/>
              </a:rPr>
              <a:t>for</a:t>
            </a:r>
            <a:r>
              <a:rPr lang="de-DE" dirty="0" smtClean="0">
                <a:hlinkClick r:id="rId5"/>
              </a:rPr>
              <a:t> </a:t>
            </a:r>
            <a:r>
              <a:rPr lang="de-DE" dirty="0" err="1" smtClean="0">
                <a:hlinkClick r:id="rId5"/>
              </a:rPr>
              <a:t>the</a:t>
            </a:r>
            <a:r>
              <a:rPr lang="de-DE" dirty="0" smtClean="0">
                <a:hlinkClick r:id="rId5"/>
              </a:rPr>
              <a:t> </a:t>
            </a:r>
            <a:r>
              <a:rPr lang="de-DE" dirty="0" err="1" smtClean="0">
                <a:hlinkClick r:id="rId5"/>
              </a:rPr>
              <a:t>Coordination</a:t>
            </a:r>
            <a:r>
              <a:rPr lang="de-DE" dirty="0" smtClean="0">
                <a:hlinkClick r:id="rId5"/>
              </a:rPr>
              <a:t> </a:t>
            </a:r>
            <a:r>
              <a:rPr lang="de-DE" dirty="0" err="1" smtClean="0">
                <a:hlinkClick r:id="rId5"/>
              </a:rPr>
              <a:t>of</a:t>
            </a:r>
            <a:r>
              <a:rPr lang="de-DE" dirty="0" smtClean="0">
                <a:hlinkClick r:id="rId5"/>
              </a:rPr>
              <a:t> </a:t>
            </a:r>
            <a:r>
              <a:rPr lang="de-DE" dirty="0" err="1" smtClean="0">
                <a:hlinkClick r:id="rId5"/>
              </a:rPr>
              <a:t>Humanitarian</a:t>
            </a:r>
            <a:r>
              <a:rPr lang="de-DE" dirty="0" smtClean="0">
                <a:hlinkClick r:id="rId5"/>
              </a:rPr>
              <a:t> </a:t>
            </a:r>
            <a:r>
              <a:rPr lang="de-DE" dirty="0" err="1" smtClean="0">
                <a:hlinkClick r:id="rId5"/>
              </a:rPr>
              <a:t>Affairs</a:t>
            </a:r>
            <a:r>
              <a:rPr lang="de-DE" dirty="0" smtClean="0">
                <a:hlinkClick r:id="rId5"/>
              </a:rPr>
              <a:t> </a:t>
            </a:r>
            <a:r>
              <a:rPr lang="de-DE" dirty="0" smtClean="0"/>
              <a:t>(OCHA)</a:t>
            </a:r>
          </a:p>
          <a:p>
            <a:pPr lvl="3"/>
            <a:r>
              <a:rPr lang="en-US" sz="1600" dirty="0" err="1" smtClean="0">
                <a:hlinkClick r:id="rId6"/>
              </a:rPr>
              <a:t>ReliefWeb</a:t>
            </a:r>
            <a:r>
              <a:rPr lang="en-US" sz="1600" dirty="0" smtClean="0">
                <a:hlinkClick r:id="rId6"/>
              </a:rPr>
              <a:t> – Search Converter</a:t>
            </a:r>
            <a:endParaRPr lang="en-US" sz="1600" dirty="0" smtClean="0"/>
          </a:p>
          <a:p>
            <a:pPr lvl="3"/>
            <a:r>
              <a:rPr lang="de-DE" sz="1600" dirty="0" smtClean="0">
                <a:hlinkClick r:id="rId7"/>
              </a:rPr>
              <a:t>Dokumentation</a:t>
            </a:r>
            <a:endParaRPr lang="de-DE" sz="1600" dirty="0" smtClean="0"/>
          </a:p>
          <a:p>
            <a:pPr lvl="3"/>
            <a:r>
              <a:rPr lang="de-DE" sz="1600" b="1" dirty="0" smtClean="0">
                <a:solidFill>
                  <a:srgbClr val="00B050"/>
                </a:solidFill>
              </a:rPr>
              <a:t>Free (max. 1000 </a:t>
            </a:r>
            <a:r>
              <a:rPr lang="de-DE" sz="1600" b="1" dirty="0" err="1" smtClean="0">
                <a:solidFill>
                  <a:srgbClr val="00B050"/>
                </a:solidFill>
              </a:rPr>
              <a:t>Requests</a:t>
            </a:r>
            <a:r>
              <a:rPr lang="de-DE" sz="1600" b="1" dirty="0" smtClean="0">
                <a:solidFill>
                  <a:srgbClr val="00B050"/>
                </a:solidFill>
              </a:rPr>
              <a:t> / </a:t>
            </a:r>
            <a:r>
              <a:rPr lang="de-DE" sz="1600" b="1" dirty="0" err="1" smtClean="0">
                <a:solidFill>
                  <a:srgbClr val="00B050"/>
                </a:solidFill>
              </a:rPr>
              <a:t>day</a:t>
            </a:r>
            <a:r>
              <a:rPr lang="de-DE" sz="1600" b="1" dirty="0" smtClean="0">
                <a:solidFill>
                  <a:srgbClr val="00B050"/>
                </a:solidFill>
              </a:rPr>
              <a:t>, max. 1000 </a:t>
            </a:r>
            <a:r>
              <a:rPr lang="de-DE" sz="1600" b="1" dirty="0" err="1" smtClean="0">
                <a:solidFill>
                  <a:srgbClr val="00B050"/>
                </a:solidFill>
              </a:rPr>
              <a:t>Entries</a:t>
            </a:r>
            <a:r>
              <a:rPr lang="de-DE" sz="1600" b="1" dirty="0" smtClean="0">
                <a:solidFill>
                  <a:srgbClr val="00B050"/>
                </a:solidFill>
              </a:rPr>
              <a:t> / </a:t>
            </a:r>
            <a:r>
              <a:rPr lang="de-DE" sz="1600" b="1" dirty="0" err="1" smtClean="0">
                <a:solidFill>
                  <a:srgbClr val="00B050"/>
                </a:solidFill>
              </a:rPr>
              <a:t>call</a:t>
            </a:r>
            <a:r>
              <a:rPr lang="de-DE" sz="1600" b="1" dirty="0" smtClean="0">
                <a:solidFill>
                  <a:srgbClr val="00B050"/>
                </a:solidFill>
              </a:rPr>
              <a:t>)</a:t>
            </a:r>
            <a:endParaRPr lang="de-DE" b="1" dirty="0" smtClean="0">
              <a:solidFill>
                <a:srgbClr val="00B050"/>
              </a:solidFill>
            </a:endParaRPr>
          </a:p>
          <a:p>
            <a:pPr>
              <a:buNone/>
            </a:pPr>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8"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6</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4098" name="Picture 2" descr="C:\Users\serhi\Desktop\360_F_247593688_375SYbmcwps0OiBGGTlUv8Bvq60wKq4E.jpg"/>
          <p:cNvPicPr>
            <a:picLocks noChangeAspect="1" noChangeArrowheads="1"/>
          </p:cNvPicPr>
          <p:nvPr/>
        </p:nvPicPr>
        <p:blipFill>
          <a:blip r:embed="rId9" cstate="print"/>
          <a:srcRect/>
          <a:stretch>
            <a:fillRect/>
          </a:stretch>
        </p:blipFill>
        <p:spPr bwMode="auto">
          <a:xfrm>
            <a:off x="3125798" y="928670"/>
            <a:ext cx="3017838" cy="1096962"/>
          </a:xfrm>
          <a:prstGeom prst="rect">
            <a:avLst/>
          </a:prstGeom>
          <a:noFill/>
        </p:spPr>
      </p:pic>
      <p:sp>
        <p:nvSpPr>
          <p:cNvPr id="23" name="TextBox 22"/>
          <p:cNvSpPr txBox="1"/>
          <p:nvPr/>
        </p:nvSpPr>
        <p:spPr>
          <a:xfrm>
            <a:off x="3286116" y="1978215"/>
            <a:ext cx="2786082" cy="307777"/>
          </a:xfrm>
          <a:prstGeom prst="rect">
            <a:avLst/>
          </a:prstGeom>
          <a:noFill/>
        </p:spPr>
        <p:txBody>
          <a:bodyPr wrap="square" rtlCol="0">
            <a:spAutoFit/>
          </a:bodyPr>
          <a:lstStyle/>
          <a:p>
            <a:pPr algn="ctr"/>
            <a:r>
              <a:rPr lang="de-DE" sz="1400" dirty="0" smtClean="0">
                <a:hlinkClick r:id="rId10"/>
              </a:rPr>
              <a:t>Passende API Schnittstelle suchen</a:t>
            </a:r>
            <a:endParaRPr lang="de-DE" sz="14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7</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3" name="TextBox 22"/>
          <p:cNvSpPr txBox="1"/>
          <p:nvPr/>
        </p:nvSpPr>
        <p:spPr>
          <a:xfrm>
            <a:off x="3071802" y="6215082"/>
            <a:ext cx="2786082" cy="307777"/>
          </a:xfrm>
          <a:prstGeom prst="rect">
            <a:avLst/>
          </a:prstGeom>
          <a:noFill/>
        </p:spPr>
        <p:txBody>
          <a:bodyPr wrap="square" rtlCol="0">
            <a:spAutoFit/>
          </a:bodyPr>
          <a:lstStyle/>
          <a:p>
            <a:pPr algn="ctr"/>
            <a:r>
              <a:rPr lang="de-DE" sz="1400" dirty="0" smtClean="0"/>
              <a:t>Papier Prototype entwickeln</a:t>
            </a:r>
            <a:endParaRPr lang="de-DE" sz="1400" dirty="0"/>
          </a:p>
        </p:txBody>
      </p:sp>
      <p:pic>
        <p:nvPicPr>
          <p:cNvPr id="1026" name="Picture 2" descr="C:\Users\serhi\Desktop\7DzRpFMwBJk.jpg"/>
          <p:cNvPicPr>
            <a:picLocks noChangeAspect="1" noChangeArrowheads="1"/>
          </p:cNvPicPr>
          <p:nvPr/>
        </p:nvPicPr>
        <p:blipFill>
          <a:blip r:embed="rId3"/>
          <a:srcRect/>
          <a:stretch>
            <a:fillRect/>
          </a:stretch>
        </p:blipFill>
        <p:spPr bwMode="auto">
          <a:xfrm rot="16200000">
            <a:off x="1741261" y="-26804"/>
            <a:ext cx="5304218" cy="7072290"/>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8</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Vorlade Bildschirm</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2050" name="Picture 2" descr="C:\Users\serhi\Desktop\_mfqSLLJpws.jpg"/>
          <p:cNvPicPr>
            <a:picLocks noChangeAspect="1" noChangeArrowheads="1"/>
          </p:cNvPicPr>
          <p:nvPr/>
        </p:nvPicPr>
        <p:blipFill>
          <a:blip r:embed="rId3"/>
          <a:srcRect/>
          <a:stretch>
            <a:fillRect/>
          </a:stretch>
        </p:blipFill>
        <p:spPr bwMode="auto">
          <a:xfrm rot="16200000">
            <a:off x="2095351" y="452283"/>
            <a:ext cx="4667548" cy="6572296"/>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9</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Dashboard</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3074" name="Picture 2" descr="C:\Users\serhi\Desktop\z_MjYkmAT8E.jpg"/>
          <p:cNvPicPr>
            <a:picLocks noChangeAspect="1" noChangeArrowheads="1"/>
          </p:cNvPicPr>
          <p:nvPr/>
        </p:nvPicPr>
        <p:blipFill>
          <a:blip r:embed="rId3"/>
          <a:srcRect/>
          <a:stretch>
            <a:fillRect/>
          </a:stretch>
        </p:blipFill>
        <p:spPr bwMode="auto">
          <a:xfrm rot="16200000">
            <a:off x="2063560" y="420493"/>
            <a:ext cx="4643469" cy="6659955"/>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1487</Words>
  <PresentationFormat>Экран (4:3)</PresentationFormat>
  <Paragraphs>434</Paragraphs>
  <Slides>35</Slides>
  <Notes>0</Notes>
  <HiddenSlides>0</HiddenSlides>
  <MMClips>0</MMClips>
  <ScaleCrop>false</ScaleCrop>
  <HeadingPairs>
    <vt:vector size="4" baseType="variant">
      <vt:variant>
        <vt:lpstr>Тема</vt:lpstr>
      </vt:variant>
      <vt:variant>
        <vt:i4>1</vt:i4>
      </vt:variant>
      <vt:variant>
        <vt:lpstr>Заголовки слайдов</vt:lpstr>
      </vt:variant>
      <vt:variant>
        <vt:i4>35</vt:i4>
      </vt:variant>
    </vt:vector>
  </HeadingPairs>
  <TitlesOfParts>
    <vt:vector size="36" baseType="lpstr">
      <vt:lpstr>Тема Office</vt:lpstr>
      <vt:lpstr>3D-Programmierung</vt:lpstr>
      <vt:lpstr>Motivation</vt:lpstr>
      <vt:lpstr>Teil 1: Projektideen (10% Beleg)</vt:lpstr>
      <vt:lpstr>Teil 1: Projektideen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4: Projektabgabe (10% Beleg)</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3D-Programmierung</dc:title>
  <dc:creator>Serhiy Bolkun</dc:creator>
  <cp:lastModifiedBy>Serhiy Bolkun</cp:lastModifiedBy>
  <cp:revision>206</cp:revision>
  <dcterms:created xsi:type="dcterms:W3CDTF">2021-10-19T21:15:29Z</dcterms:created>
  <dcterms:modified xsi:type="dcterms:W3CDTF">2021-12-19T23:56:31Z</dcterms:modified>
</cp:coreProperties>
</file>

<file path=docProps/thumbnail.jpeg>
</file>